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7"/>
  </p:notesMasterIdLst>
  <p:sldIdLst>
    <p:sldId id="282" r:id="rId2"/>
    <p:sldId id="416" r:id="rId3"/>
    <p:sldId id="415" r:id="rId4"/>
    <p:sldId id="417" r:id="rId5"/>
    <p:sldId id="424" r:id="rId6"/>
    <p:sldId id="414" r:id="rId7"/>
    <p:sldId id="419" r:id="rId8"/>
    <p:sldId id="343" r:id="rId9"/>
    <p:sldId id="392" r:id="rId10"/>
    <p:sldId id="394" r:id="rId11"/>
    <p:sldId id="398" r:id="rId12"/>
    <p:sldId id="420" r:id="rId13"/>
    <p:sldId id="407" r:id="rId14"/>
    <p:sldId id="409" r:id="rId15"/>
    <p:sldId id="429" r:id="rId16"/>
    <p:sldId id="430" r:id="rId17"/>
    <p:sldId id="431" r:id="rId18"/>
    <p:sldId id="362" r:id="rId19"/>
    <p:sldId id="363" r:id="rId20"/>
    <p:sldId id="364" r:id="rId21"/>
    <p:sldId id="365" r:id="rId22"/>
    <p:sldId id="366" r:id="rId23"/>
    <p:sldId id="433" r:id="rId24"/>
    <p:sldId id="426" r:id="rId25"/>
    <p:sldId id="428" r:id="rId26"/>
    <p:sldId id="432" r:id="rId27"/>
    <p:sldId id="367" r:id="rId28"/>
    <p:sldId id="368" r:id="rId29"/>
    <p:sldId id="382" r:id="rId30"/>
    <p:sldId id="401" r:id="rId31"/>
    <p:sldId id="402" r:id="rId32"/>
    <p:sldId id="406" r:id="rId33"/>
    <p:sldId id="403" r:id="rId34"/>
    <p:sldId id="435" r:id="rId35"/>
    <p:sldId id="434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66FF33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86122" autoAdjust="0"/>
  </p:normalViewPr>
  <p:slideViewPr>
    <p:cSldViewPr>
      <p:cViewPr>
        <p:scale>
          <a:sx n="55" d="100"/>
          <a:sy n="55" d="100"/>
        </p:scale>
        <p:origin x="-25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28.xml"/><Relationship Id="rId5" Type="http://schemas.openxmlformats.org/officeDocument/2006/relationships/slide" Target="slides/slide20.xml"/><Relationship Id="rId4" Type="http://schemas.openxmlformats.org/officeDocument/2006/relationships/slide" Target="slides/slide1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4%20MALARIA\Malaria%20data%20-%20indicator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4%20MALARIA\Malaria%20data%20-%20indicators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Article\Ethiopia_%20Malaria_data_%202001_2006_Ambachew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6086021178507767E-2"/>
          <c:y val="1.8777081469133448E-2"/>
          <c:w val="0.96782795764298535"/>
          <c:h val="0.85737293077006749"/>
        </c:manualLayout>
      </c:layout>
      <c:barChart>
        <c:barDir val="col"/>
        <c:grouping val="clustered"/>
        <c:ser>
          <c:idx val="0"/>
          <c:order val="0"/>
          <c:tx>
            <c:strRef>
              <c:f>Data!$A$63</c:f>
              <c:strCache>
                <c:ptCount val="1"/>
                <c:pt idx="0">
                  <c:v>No of ACTs delivered as 1st-line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4.3870966850475743E-3"/>
                  <c:y val="-2.21629623424775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Data!$F$62:$K$62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Data!$F$63:$K$63</c:f>
              <c:numCache>
                <c:formatCode>_-* #,##0_-;\-* #,##0_-;_-* "-"??_-;_-@_-</c:formatCode>
                <c:ptCount val="6"/>
                <c:pt idx="0">
                  <c:v>3200000</c:v>
                </c:pt>
                <c:pt idx="1">
                  <c:v>6900000</c:v>
                </c:pt>
                <c:pt idx="2">
                  <c:v>6500000</c:v>
                </c:pt>
                <c:pt idx="3">
                  <c:v>6000000</c:v>
                </c:pt>
                <c:pt idx="4">
                  <c:v>9000000</c:v>
                </c:pt>
                <c:pt idx="5">
                  <c:v>12000000</c:v>
                </c:pt>
              </c:numCache>
            </c:numRef>
          </c:val>
        </c:ser>
        <c:ser>
          <c:idx val="1"/>
          <c:order val="1"/>
          <c:tx>
            <c:strRef>
              <c:f>Data!$A$66</c:f>
              <c:strCache>
                <c:ptCount val="1"/>
                <c:pt idx="0">
                  <c:v>RDT procured and distributed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Data!$F$62:$K$62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Data!$F$66:$K$66</c:f>
              <c:numCache>
                <c:formatCode>_-* #,##0_-;\-* #,##0_-;_-* "-"??_-;_-@_-</c:formatCode>
                <c:ptCount val="6"/>
                <c:pt idx="0">
                  <c:v>3000000</c:v>
                </c:pt>
                <c:pt idx="1">
                  <c:v>3500000</c:v>
                </c:pt>
                <c:pt idx="2">
                  <c:v>5000000</c:v>
                </c:pt>
                <c:pt idx="3">
                  <c:v>4100000</c:v>
                </c:pt>
                <c:pt idx="4">
                  <c:v>4500000</c:v>
                </c:pt>
                <c:pt idx="5">
                  <c:v>9300000</c:v>
                </c:pt>
              </c:numCache>
            </c:numRef>
          </c:val>
        </c:ser>
        <c:dLbls>
          <c:showVal val="1"/>
        </c:dLbls>
        <c:gapWidth val="110"/>
        <c:overlap val="-5"/>
        <c:axId val="56930688"/>
        <c:axId val="57610240"/>
      </c:barChart>
      <c:catAx>
        <c:axId val="569306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7610240"/>
        <c:crosses val="autoZero"/>
        <c:auto val="1"/>
        <c:lblAlgn val="ctr"/>
        <c:lblOffset val="100"/>
      </c:catAx>
      <c:valAx>
        <c:axId val="5761024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tickLblPos val="none"/>
        <c:crossAx val="569306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1283344381678068E-3"/>
          <c:y val="0.15674737725920604"/>
          <c:w val="0.56625143544997614"/>
          <c:h val="0.115946887486732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/>
              <a:t>Malaria death</a:t>
            </a:r>
            <a:r>
              <a:rPr lang="en-US" sz="2400" baseline="0"/>
              <a:t> </a:t>
            </a:r>
            <a:r>
              <a:rPr lang="en-US" sz="2400"/>
              <a:t>rate per 100,000 pop</a:t>
            </a:r>
          </a:p>
        </c:rich>
      </c:tx>
      <c:layout>
        <c:manualLayout>
          <c:xMode val="edge"/>
          <c:yMode val="edge"/>
          <c:x val="0.26879290410242135"/>
          <c:y val="2.403832708684345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439909066355342"/>
          <c:y val="0.13461570062655082"/>
          <c:w val="0.83732943848636943"/>
          <c:h val="0.73163180162181285"/>
        </c:manualLayout>
      </c:layout>
      <c:lineChart>
        <c:grouping val="standard"/>
        <c:ser>
          <c:idx val="1"/>
          <c:order val="0"/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Data!$E$14:$K$14</c:f>
              <c:numCache>
                <c:formatCode>General</c:formatCode>
                <c:ptCount val="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Data!$E$19:$K$19</c:f>
              <c:numCache>
                <c:formatCode>_-* #,##0.0_-;\-* #,##0.0_-;_-* "-"??_-;_-@_-</c:formatCode>
                <c:ptCount val="7"/>
                <c:pt idx="0">
                  <c:v>4.5665855375082547</c:v>
                </c:pt>
                <c:pt idx="1">
                  <c:v>6.8992117852721497</c:v>
                </c:pt>
                <c:pt idx="2">
                  <c:v>2.1864485998344336</c:v>
                </c:pt>
                <c:pt idx="3">
                  <c:v>2.6561243030033288</c:v>
                </c:pt>
                <c:pt idx="4">
                  <c:v>1.8872823780117527</c:v>
                </c:pt>
                <c:pt idx="5">
                  <c:v>2.1677405312817672</c:v>
                </c:pt>
                <c:pt idx="6">
                  <c:v>2.0240813148221806</c:v>
                </c:pt>
              </c:numCache>
            </c:numRef>
          </c:val>
        </c:ser>
        <c:marker val="1"/>
        <c:axId val="57619200"/>
        <c:axId val="57653888"/>
      </c:lineChart>
      <c:catAx>
        <c:axId val="5761920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653888"/>
        <c:crosses val="autoZero"/>
        <c:lblAlgn val="ctr"/>
        <c:lblOffset val="100"/>
        <c:tickLblSkip val="1"/>
        <c:tickMarkSkip val="1"/>
      </c:catAx>
      <c:valAx>
        <c:axId val="576538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Rate per 100,000</a:t>
                </a:r>
              </a:p>
            </c:rich>
          </c:tx>
          <c:layout>
            <c:manualLayout>
              <c:xMode val="edge"/>
              <c:yMode val="edge"/>
              <c:x val="2.9829650022453452E-2"/>
              <c:y val="0.2836543659654488"/>
            </c:manualLayout>
          </c:layout>
          <c:spPr>
            <a:noFill/>
            <a:ln w="25400">
              <a:noFill/>
            </a:ln>
          </c:spPr>
        </c:title>
        <c:numFmt formatCode="_-* #,##0.0_-;\-* #,##0.0_-;_-* &quot;-&quot;??_-;_-@_-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619200"/>
        <c:crosses val="autoZero"/>
        <c:crossBetween val="between"/>
      </c:valAx>
      <c:spPr>
        <a:gradFill>
          <a:gsLst>
            <a:gs pos="0">
              <a:schemeClr val="accent5">
                <a:lumMod val="60000"/>
                <a:lumOff val="40000"/>
              </a:schemeClr>
            </a:gs>
            <a:gs pos="50000">
              <a:srgbClr val="CC4757">
                <a:tint val="44500"/>
                <a:satMod val="160000"/>
              </a:srgbClr>
            </a:gs>
            <a:gs pos="100000">
              <a:srgbClr val="CC4757">
                <a:tint val="23500"/>
                <a:satMod val="160000"/>
              </a:srgbClr>
            </a:gs>
          </a:gsLst>
          <a:lin ang="5400000" scaled="0"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251942286348501E-2"/>
          <c:y val="0.12180532898314322"/>
          <c:w val="0.91453940066592676"/>
          <c:h val="0.7824904839586736"/>
        </c:manualLayout>
      </c:layout>
      <c:barChart>
        <c:barDir val="col"/>
        <c:grouping val="clustered"/>
        <c:ser>
          <c:idx val="0"/>
          <c:order val="0"/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/>
            </a:gra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Epidemics!$B$4:$B$11</c:f>
              <c:strCache>
                <c:ptCount val="8"/>
                <c:pt idx="0">
                  <c:v>July 00 - June 01 </c:v>
                </c:pt>
                <c:pt idx="1">
                  <c:v>July 01 - June 02</c:v>
                </c:pt>
                <c:pt idx="2">
                  <c:v>July 02 - June 03</c:v>
                </c:pt>
                <c:pt idx="3">
                  <c:v>July 03 - June 04</c:v>
                </c:pt>
                <c:pt idx="4">
                  <c:v>July 04 - June 05</c:v>
                </c:pt>
                <c:pt idx="5">
                  <c:v>July 05 - June 06</c:v>
                </c:pt>
                <c:pt idx="6">
                  <c:v>July 06 - June 07</c:v>
                </c:pt>
                <c:pt idx="7">
                  <c:v>July 07 - June 08</c:v>
                </c:pt>
              </c:strCache>
            </c:strRef>
          </c:cat>
          <c:val>
            <c:numRef>
              <c:f>Epidemics!$C$4:$C$11</c:f>
              <c:numCache>
                <c:formatCode>#,##0</c:formatCode>
                <c:ptCount val="8"/>
                <c:pt idx="0" formatCode="General">
                  <c:v>441</c:v>
                </c:pt>
                <c:pt idx="1">
                  <c:v>775</c:v>
                </c:pt>
                <c:pt idx="2" formatCode="General">
                  <c:v>765</c:v>
                </c:pt>
                <c:pt idx="3" formatCode="General">
                  <c:v>2368</c:v>
                </c:pt>
                <c:pt idx="4" formatCode="General">
                  <c:v>681</c:v>
                </c:pt>
                <c:pt idx="5" formatCode="General">
                  <c:v>80</c:v>
                </c:pt>
                <c:pt idx="6" formatCode="General">
                  <c:v>10</c:v>
                </c:pt>
                <c:pt idx="7" formatCode="General">
                  <c:v>3</c:v>
                </c:pt>
              </c:numCache>
            </c:numRef>
          </c:val>
        </c:ser>
        <c:axId val="57727232"/>
        <c:axId val="57937920"/>
      </c:barChart>
      <c:catAx>
        <c:axId val="57727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FF0000"/>
            </a:solidFill>
            <a:prstDash val="solid"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37920"/>
        <c:crosses val="autoZero"/>
        <c:auto val="1"/>
        <c:lblAlgn val="ctr"/>
        <c:lblOffset val="100"/>
        <c:tickLblSkip val="1"/>
        <c:tickMarkSkip val="1"/>
      </c:catAx>
      <c:valAx>
        <c:axId val="579379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727232"/>
        <c:crosses val="autoZero"/>
        <c:crossBetween val="between"/>
      </c:valAx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8FD539-3B8C-46AF-87FC-3983AD332CF1}" type="datetimeFigureOut">
              <a:rPr lang="en-US"/>
              <a:pPr>
                <a:defRPr/>
              </a:pPr>
              <a:t>2/4/2011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B9742D-03F8-4888-A058-E27F2E4F8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B332CC-5CAA-49C1-973B-76C6FC4D543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9ACCF-3046-4EB6-8263-F7EEF895F33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F3D91-C789-4BC9-A621-1831417DC33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F3D91-C789-4BC9-A621-1831417DC33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F3D91-C789-4BC9-A621-1831417DC33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32C92-8156-45B5-914C-52C4B22C79D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32C92-8156-45B5-914C-52C4B22C79D4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78A841-542B-425B-A636-47F9C1CA019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97497-FAC4-449C-9078-0BEEDD9A516B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FF7DFD-FC07-4505-8770-DC5E3537070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72F130-5A6D-4A22-80E7-34C4987EFAC9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5DDBB8-48FB-41BD-9C21-8359149DED30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525E0C-329E-497A-A248-5B9F0DC908F5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5CBA33-4326-4B40-8C3A-DEB1EA5B074B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5CBA33-4326-4B40-8C3A-DEB1EA5B074B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265161-B391-4432-9713-0BA8D64F8D6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265161-B391-4432-9713-0BA8D64F8D6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4383D-0B04-4F2E-91B9-0EA7A46D322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5DDBB8-48FB-41BD-9C21-8359149DED30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4800" cap="all" baseline="0">
                <a:solidFill>
                  <a:srgbClr val="FFFF00"/>
                </a:solidFill>
                <a:effectLst>
                  <a:reflection blurRad="12000" stA="25000" endPos="49000" dist="5000" dir="5400000" sy="-100000" algn="bl" rotWithShape="0"/>
                </a:effectLst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0A10C-DAC9-471A-8BC1-32B8D1FB3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B36B0-EA9D-4B15-95D9-C0195E058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3225-FEE1-4C98-B6D3-8D98921E4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C7BC7-CA2B-4D9B-A31E-5A92009D7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5F68-7954-4967-A516-227D75E12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B2C6B-9579-411C-AC6D-D82949736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7FAD4-6767-4420-BDF4-5D47547B3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4794-296B-48D5-8966-0D48977B7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C8E90-06F6-4B04-8839-1F7C1DCA0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8F6FC-DB9F-4E84-A209-A9600359B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B4DFB-98F3-49BB-82C8-0C740095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5ADEA62-3D03-43F1-9555-E3C2AF9F1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MOHlogoenglish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039" t="2637" r="57804" b="76598"/>
          <a:stretch>
            <a:fillRect/>
          </a:stretch>
        </p:blipFill>
        <p:spPr bwMode="auto">
          <a:xfrm>
            <a:off x="7953075" y="0"/>
            <a:ext cx="1190925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53" r:id="rId2"/>
    <p:sldLayoutId id="2147483762" r:id="rId3"/>
    <p:sldLayoutId id="2147483754" r:id="rId4"/>
    <p:sldLayoutId id="2147483755" r:id="rId5"/>
    <p:sldLayoutId id="2147483756" r:id="rId6"/>
    <p:sldLayoutId id="2147483757" r:id="rId7"/>
    <p:sldLayoutId id="2147483763" r:id="rId8"/>
    <p:sldLayoutId id="2147483764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00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334000"/>
            <a:ext cx="8001000" cy="1219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By: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Daddi Jima (MD, MPh)</a:t>
            </a:r>
          </a:p>
          <a:p>
            <a:pPr eaLnBrk="1" hangingPunct="1">
              <a:lnSpc>
                <a:spcPct val="80000"/>
              </a:lnSpc>
            </a:pPr>
            <a:r>
              <a:rPr lang="en-US" i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D/Director General, EHNRI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8382000" cy="2743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 Assigning Malaria to the Past: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Ethiopia’s National Response to Malaria, its treatment and elimination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04800" y="35814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IV Corporate Africa Business Coalition Partnerships for Prevention &amp; Care,  Africa Health conference , Addis Ababa, 7-9 Feb 2011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84838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 smtClean="0"/>
              <a:t>Main strategies</a:t>
            </a:r>
          </a:p>
          <a:p>
            <a:pPr lvl="2">
              <a:buClr>
                <a:srgbClr val="FFFF00"/>
              </a:buClr>
            </a:pPr>
            <a:r>
              <a:rPr lang="en-US" sz="2800" dirty="0" smtClean="0"/>
              <a:t>Early diagnosis and prompt treatment</a:t>
            </a:r>
          </a:p>
          <a:p>
            <a:pPr lvl="2">
              <a:buClr>
                <a:srgbClr val="FFFF00"/>
              </a:buClr>
            </a:pPr>
            <a:r>
              <a:rPr lang="en-US" sz="2800" dirty="0" smtClean="0"/>
              <a:t>Selective Vector control</a:t>
            </a:r>
          </a:p>
          <a:p>
            <a:pPr lvl="2">
              <a:buClr>
                <a:srgbClr val="FFFF00"/>
              </a:buClr>
            </a:pPr>
            <a:r>
              <a:rPr lang="en-US" sz="2800" dirty="0" smtClean="0"/>
              <a:t>Epidemic prevention and control</a:t>
            </a:r>
          </a:p>
          <a:p>
            <a:pPr>
              <a:buClr>
                <a:srgbClr val="FFFF00"/>
              </a:buClr>
            </a:pPr>
            <a:r>
              <a:rPr lang="en-US" sz="3600" dirty="0" smtClean="0"/>
              <a:t>Supporting strategies</a:t>
            </a:r>
          </a:p>
          <a:p>
            <a:pPr lvl="2">
              <a:buClr>
                <a:srgbClr val="FFFF00"/>
              </a:buClr>
            </a:pPr>
            <a:r>
              <a:rPr lang="en-US" sz="2800" dirty="0" smtClean="0"/>
              <a:t>Human resource development</a:t>
            </a:r>
          </a:p>
          <a:p>
            <a:pPr lvl="2">
              <a:buClr>
                <a:srgbClr val="FFFF00"/>
              </a:buClr>
            </a:pPr>
            <a:r>
              <a:rPr lang="en-US" sz="2800" dirty="0" smtClean="0"/>
              <a:t>IEC</a:t>
            </a:r>
          </a:p>
          <a:p>
            <a:pPr lvl="2">
              <a:buClr>
                <a:srgbClr val="FFFF00"/>
              </a:buClr>
            </a:pPr>
            <a:r>
              <a:rPr lang="en-US" sz="2800" dirty="0" smtClean="0"/>
              <a:t>HMIS</a:t>
            </a:r>
          </a:p>
          <a:p>
            <a:pPr lvl="2">
              <a:buClr>
                <a:srgbClr val="FFFF00"/>
              </a:buClr>
            </a:pPr>
            <a:r>
              <a:rPr lang="en-US" sz="2800" dirty="0" smtClean="0"/>
              <a:t>Monitoring and Evaluation</a:t>
            </a:r>
          </a:p>
          <a:p>
            <a:pPr lvl="2">
              <a:buClr>
                <a:srgbClr val="FFFF00"/>
              </a:buClr>
            </a:pPr>
            <a:r>
              <a:rPr lang="en-US" sz="2800" dirty="0" smtClean="0"/>
              <a:t>Operational research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19200" y="2362200"/>
            <a:ext cx="6553200" cy="2819400"/>
          </a:xfrm>
        </p:spPr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</p:spPr>
        <p:txBody>
          <a:bodyPr vert="horz" l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770CBC-B454-4881-B733-4CC2EFE41C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304800" y="304800"/>
            <a:ext cx="8534400" cy="1206500"/>
          </a:xfrm>
          <a:prstGeom prst="rect">
            <a:avLst/>
          </a:prstGeom>
        </p:spPr>
        <p:txBody>
          <a:bodyPr vert="horz" lIns="0" tIns="0" rIns="0" bIns="0" anchor="t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rgbClr val="FFFF00"/>
                </a:solidFill>
                <a:effectLst>
                  <a:reflection blurRad="12000" stA="25000" endPos="49000" dist="5000" dir="5400000" sy="-100000" algn="bl" rotWithShape="0"/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rapid scale up of interventions for impact (quantity, quality &amp; speed)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28600" y="1524000"/>
          <a:ext cx="8839200" cy="5334000"/>
        </p:xfrm>
        <a:graphic>
          <a:graphicData uri="http://schemas.openxmlformats.org/presentationml/2006/ole">
            <p:oleObj spid="_x0000_s222210" name="Photo Editor Photo" r:id="rId4" imgW="5390476" imgH="3228571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Malaria Control Goals and Targets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27638"/>
          </a:xfrm>
        </p:spPr>
        <p:txBody>
          <a:bodyPr/>
          <a:lstStyle/>
          <a:p>
            <a:r>
              <a:rPr lang="en-US" sz="2800" b="1" dirty="0" smtClean="0"/>
              <a:t>Global RBM Partnership Plan</a:t>
            </a:r>
          </a:p>
          <a:p>
            <a:pPr lvl="1"/>
            <a:r>
              <a:rPr lang="en-US" sz="2400" dirty="0" smtClean="0"/>
              <a:t>To halve Malaria-associated mortality by 2010 and again by 2015.</a:t>
            </a:r>
          </a:p>
          <a:p>
            <a:r>
              <a:rPr lang="en-US" sz="2800" b="1" dirty="0" smtClean="0"/>
              <a:t>Millennium Development Goals</a:t>
            </a:r>
          </a:p>
          <a:p>
            <a:r>
              <a:rPr lang="en-US" sz="2800" dirty="0" smtClean="0"/>
              <a:t>Target 8: to have halted by 2015 and begun to reverse the incidence of Malaria and other major diseases.</a:t>
            </a:r>
          </a:p>
          <a:p>
            <a:pPr lvl="1"/>
            <a:r>
              <a:rPr lang="en-US" sz="2400" b="1" dirty="0" smtClean="0"/>
              <a:t>Indicator 21. Prevalence and death rates associated with Malaria (WHO).</a:t>
            </a:r>
          </a:p>
          <a:p>
            <a:pPr lvl="1"/>
            <a:r>
              <a:rPr lang="en-US" sz="2400" b="1" dirty="0" smtClean="0"/>
              <a:t>Indicator 22</a:t>
            </a:r>
            <a:r>
              <a:rPr lang="en-US" sz="2400" b="1" i="1" dirty="0" smtClean="0"/>
              <a:t>. Proportion of population in Malaria-risk areas using effective Malaria prevention and treatment </a:t>
            </a:r>
            <a:r>
              <a:rPr lang="en-US" sz="2800" dirty="0" smtClean="0"/>
              <a:t>measures (UNICEF/WHO).</a:t>
            </a:r>
            <a:endParaRPr lang="en-GB" sz="2800" dirty="0"/>
          </a:p>
          <a:p>
            <a:pPr>
              <a:buFont typeface="Wingdings" pitchFamily="2" charset="2"/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l">
              <a:defRPr/>
            </a:pPr>
            <a:fld id="{7828A00A-6511-490D-BDF8-D559D861BE94}" type="slidenum">
              <a:rPr lang="en-US" smtClean="0"/>
              <a:pPr algn="l">
                <a:defRPr/>
              </a:pPr>
              <a:t>14</a:t>
            </a:fld>
            <a:endParaRPr 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National goals and targets</a:t>
            </a:r>
          </a:p>
          <a:p>
            <a:pPr marL="609600" indent="-609600" eaLnBrk="1" hangingPunct="1"/>
            <a:r>
              <a:rPr lang="en-GB" dirty="0" smtClean="0"/>
              <a:t>By 2015, achieve malaria elimination within specific geographical areas with historically low malaria transmission </a:t>
            </a:r>
            <a:endParaRPr lang="en-US" dirty="0" smtClean="0"/>
          </a:p>
          <a:p>
            <a:pPr marL="609600" indent="-609600" eaLnBrk="1" hangingPunct="1"/>
            <a:r>
              <a:rPr lang="en-GB" dirty="0" smtClean="0"/>
              <a:t>By 2015, achieve near zero malaria transmission in the remaining </a:t>
            </a:r>
            <a:r>
              <a:rPr lang="en-GB" dirty="0" err="1" smtClean="0"/>
              <a:t>malarious</a:t>
            </a:r>
            <a:r>
              <a:rPr lang="en-GB" dirty="0" smtClean="0"/>
              <a:t> areas of the country</a:t>
            </a:r>
          </a:p>
          <a:p>
            <a:pPr marL="609600" indent="-609600" eaLnBrk="1" hangingPunct="1"/>
            <a:r>
              <a:rPr lang="en-GB" dirty="0" smtClean="0"/>
              <a:t>Objectives (see above)</a:t>
            </a:r>
            <a:endParaRPr lang="en-US" dirty="0" smtClean="0"/>
          </a:p>
          <a:p>
            <a:pPr marL="1409700" lvl="2" indent="-609600" eaLnBrk="1" hangingPunct="1">
              <a:lnSpc>
                <a:spcPct val="80000"/>
              </a:lnSpc>
              <a:buFontTx/>
              <a:buAutoNum type="arabicPeriod"/>
            </a:pPr>
            <a:endParaRPr lang="en-US" sz="20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Malaria Control Goals and Targets</a:t>
            </a:r>
            <a:r>
              <a:rPr lang="en-US" sz="4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152400"/>
            <a:ext cx="89154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Major Achievements: Diagnosis and Treatment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82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Target: Universal coverage of fever treatment within 24 hours of onset in 2009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RDT procurement and distribution, Procurement and distribution of Coartem</a:t>
            </a:r>
          </a:p>
          <a:p>
            <a:pPr lvl="1" eaLnBrk="1" hangingPunct="1">
              <a:defRPr/>
            </a:pP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15</a:t>
            </a:fld>
            <a:endParaRPr lang="en-US" smtClean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229720" y="2286000"/>
          <a:ext cx="8684559" cy="4294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16</a:t>
            </a:fld>
            <a:endParaRPr lang="en-US" smtClean="0"/>
          </a:p>
        </p:txBody>
      </p:sp>
      <p:grpSp>
        <p:nvGrpSpPr>
          <p:cNvPr id="2" name="Group 11"/>
          <p:cNvGrpSpPr/>
          <p:nvPr/>
        </p:nvGrpSpPr>
        <p:grpSpPr>
          <a:xfrm>
            <a:off x="304800" y="300335"/>
            <a:ext cx="7848600" cy="5715000"/>
            <a:chOff x="1295400" y="609600"/>
            <a:chExt cx="6781801" cy="6019800"/>
          </a:xfrm>
        </p:grpSpPr>
        <p:pic>
          <p:nvPicPr>
            <p:cNvPr id="9523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1" y="1896592"/>
              <a:ext cx="6781800" cy="4732808"/>
            </a:xfrm>
            <a:prstGeom prst="rect">
              <a:avLst/>
            </a:prstGeom>
            <a:noFill/>
            <a:ln w="12700" cap="sq" cmpd="sng" algn="ctr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</p:pic>
        <p:pic>
          <p:nvPicPr>
            <p:cNvPr id="9523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5400" y="609600"/>
              <a:ext cx="6781800" cy="1286992"/>
            </a:xfrm>
            <a:prstGeom prst="rect">
              <a:avLst/>
            </a:prstGeom>
            <a:noFill/>
            <a:ln w="12700" cap="sq" cmpd="sng" algn="ctr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</p:pic>
      </p:grpSp>
      <p:sp>
        <p:nvSpPr>
          <p:cNvPr id="6" name="Rectangle 5"/>
          <p:cNvSpPr/>
          <p:nvPr/>
        </p:nvSpPr>
        <p:spPr>
          <a:xfrm>
            <a:off x="914400" y="6015335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Source: WHO world malaria report 2009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838200" y="2244306"/>
            <a:ext cx="1295400" cy="228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52400"/>
            <a:ext cx="83820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Major Achievements: LLINs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2587A-A0E1-4576-9137-992BE96129D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7366" name="Rectangle 6"/>
          <p:cNvSpPr>
            <a:spLocks noRot="1" noChangeArrowheads="1"/>
          </p:cNvSpPr>
          <p:nvPr/>
        </p:nvSpPr>
        <p:spPr bwMode="auto">
          <a:xfrm>
            <a:off x="-304800" y="5334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Rapid scale up of ITNs in Ethiopia, 2000 -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2010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2282825" y="5156200"/>
            <a:ext cx="2222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Net with 6-month treatments</a:t>
            </a: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4292600" y="53086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 flipH="1">
            <a:off x="2032000" y="52959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4597400" y="3860800"/>
            <a:ext cx="171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Arrival of LLINs -Support from GFATM</a:t>
            </a:r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>
            <a:off x="5664200" y="4305300"/>
            <a:ext cx="0" cy="596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223838" y="1069975"/>
          <a:ext cx="8955087" cy="5330825"/>
        </p:xfrm>
        <a:graphic>
          <a:graphicData uri="http://schemas.openxmlformats.org/presentationml/2006/ole">
            <p:oleObj spid="_x0000_s328706" name="Worksheet" r:id="rId4" imgW="7848735" imgH="4667220" progId="Excel.Sheet.8">
              <p:embed/>
            </p:oleObj>
          </a:graphicData>
        </a:graphic>
      </p:graphicFrame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990600" y="2362200"/>
            <a:ext cx="342900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Cumulative number of LLINs distributed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13" name="Straight Arrow Connector 12"/>
          <p:cNvCxnSpPr>
            <a:stCxn id="4107" idx="3"/>
          </p:cNvCxnSpPr>
          <p:nvPr/>
        </p:nvCxnSpPr>
        <p:spPr>
          <a:xfrm>
            <a:off x="4419600" y="2716143"/>
            <a:ext cx="1600200" cy="27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858000" y="1752600"/>
            <a:ext cx="2286000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LLINs replaced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 rot="16200000" flipH="1">
            <a:off x="7667655" y="2486055"/>
            <a:ext cx="89529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04800"/>
            <a:ext cx="8763000" cy="1447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Net </a:t>
            </a:r>
            <a:r>
              <a:rPr lang="en-US" sz="3200" b="0" dirty="0" smtClean="0">
                <a:solidFill>
                  <a:srgbClr val="FFFF00"/>
                </a:solidFill>
              </a:rPr>
              <a:t>ownership and percentage of HH that received </a:t>
            </a:r>
            <a:r>
              <a:rPr lang="en-US" sz="3200" dirty="0" smtClean="0">
                <a:solidFill>
                  <a:srgbClr val="FFFF00"/>
                </a:solidFill>
              </a:rPr>
              <a:t>IRS - MIS 2007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3DCC0-348E-442C-8785-872C3826F8F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8" name="Rectangle 99"/>
          <p:cNvSpPr>
            <a:spLocks noChangeArrowheads="1"/>
          </p:cNvSpPr>
          <p:nvPr/>
        </p:nvSpPr>
        <p:spPr bwMode="auto">
          <a:xfrm>
            <a:off x="7261225" y="3343275"/>
            <a:ext cx="158750" cy="127000"/>
          </a:xfrm>
          <a:prstGeom prst="rect">
            <a:avLst/>
          </a:prstGeom>
          <a:solidFill>
            <a:srgbClr val="00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2800"/>
          </a:p>
        </p:txBody>
      </p:sp>
      <p:sp>
        <p:nvSpPr>
          <p:cNvPr id="21509" name="Rectangle 100"/>
          <p:cNvSpPr>
            <a:spLocks noChangeArrowheads="1"/>
          </p:cNvSpPr>
          <p:nvPr/>
        </p:nvSpPr>
        <p:spPr bwMode="auto">
          <a:xfrm>
            <a:off x="7545388" y="3336925"/>
            <a:ext cx="13874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FFFF00"/>
                </a:solidFill>
              </a:rPr>
              <a:t>MIS 2007 - national</a:t>
            </a:r>
          </a:p>
        </p:txBody>
      </p:sp>
      <p:sp>
        <p:nvSpPr>
          <p:cNvPr id="21510" name="Rectangle 101"/>
          <p:cNvSpPr>
            <a:spLocks noChangeArrowheads="1"/>
          </p:cNvSpPr>
          <p:nvPr/>
        </p:nvSpPr>
        <p:spPr bwMode="auto">
          <a:xfrm>
            <a:off x="7261225" y="3570288"/>
            <a:ext cx="158750" cy="131762"/>
          </a:xfrm>
          <a:prstGeom prst="rect">
            <a:avLst/>
          </a:prstGeom>
          <a:solidFill>
            <a:srgbClr val="0000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Rectangle 102"/>
          <p:cNvSpPr>
            <a:spLocks noChangeArrowheads="1"/>
          </p:cNvSpPr>
          <p:nvPr/>
        </p:nvSpPr>
        <p:spPr bwMode="auto">
          <a:xfrm>
            <a:off x="7545388" y="3538538"/>
            <a:ext cx="1428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MIS 2007 - &lt;2000m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838200" y="1295400"/>
            <a:ext cx="8001000" cy="4953001"/>
            <a:chOff x="775" y="1301"/>
            <a:chExt cx="3495" cy="1805"/>
          </a:xfrm>
        </p:grpSpPr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933" y="1364"/>
              <a:ext cx="3337" cy="1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13" name="Line 54"/>
            <p:cNvSpPr>
              <a:spLocks noChangeShapeType="1"/>
            </p:cNvSpPr>
            <p:nvPr/>
          </p:nvSpPr>
          <p:spPr bwMode="auto">
            <a:xfrm>
              <a:off x="933" y="2737"/>
              <a:ext cx="33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14" name="Line 55"/>
            <p:cNvSpPr>
              <a:spLocks noChangeShapeType="1"/>
            </p:cNvSpPr>
            <p:nvPr/>
          </p:nvSpPr>
          <p:spPr bwMode="auto">
            <a:xfrm>
              <a:off x="933" y="2585"/>
              <a:ext cx="33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15" name="Line 56"/>
            <p:cNvSpPr>
              <a:spLocks noChangeShapeType="1"/>
            </p:cNvSpPr>
            <p:nvPr/>
          </p:nvSpPr>
          <p:spPr bwMode="auto">
            <a:xfrm>
              <a:off x="933" y="2433"/>
              <a:ext cx="33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16" name="Line 57"/>
            <p:cNvSpPr>
              <a:spLocks noChangeShapeType="1"/>
            </p:cNvSpPr>
            <p:nvPr/>
          </p:nvSpPr>
          <p:spPr bwMode="auto">
            <a:xfrm>
              <a:off x="933" y="2281"/>
              <a:ext cx="33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chemeClr val="tx1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17" name="Line 58"/>
            <p:cNvSpPr>
              <a:spLocks noChangeShapeType="1"/>
            </p:cNvSpPr>
            <p:nvPr/>
          </p:nvSpPr>
          <p:spPr bwMode="auto">
            <a:xfrm>
              <a:off x="933" y="2129"/>
              <a:ext cx="33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18" name="Line 59"/>
            <p:cNvSpPr>
              <a:spLocks noChangeShapeType="1"/>
            </p:cNvSpPr>
            <p:nvPr/>
          </p:nvSpPr>
          <p:spPr bwMode="auto">
            <a:xfrm>
              <a:off x="933" y="1973"/>
              <a:ext cx="333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19" name="Line 60"/>
            <p:cNvSpPr>
              <a:spLocks noChangeShapeType="1"/>
            </p:cNvSpPr>
            <p:nvPr/>
          </p:nvSpPr>
          <p:spPr bwMode="auto">
            <a:xfrm>
              <a:off x="933" y="1821"/>
              <a:ext cx="33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0" name="Line 61"/>
            <p:cNvSpPr>
              <a:spLocks noChangeShapeType="1"/>
            </p:cNvSpPr>
            <p:nvPr/>
          </p:nvSpPr>
          <p:spPr bwMode="auto">
            <a:xfrm>
              <a:off x="933" y="1669"/>
              <a:ext cx="333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1" name="Line 62"/>
            <p:cNvSpPr>
              <a:spLocks noChangeShapeType="1"/>
            </p:cNvSpPr>
            <p:nvPr/>
          </p:nvSpPr>
          <p:spPr bwMode="auto">
            <a:xfrm>
              <a:off x="933" y="1517"/>
              <a:ext cx="33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chemeClr val="tx1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2" name="Line 63"/>
            <p:cNvSpPr>
              <a:spLocks noChangeShapeType="1"/>
            </p:cNvSpPr>
            <p:nvPr/>
          </p:nvSpPr>
          <p:spPr bwMode="auto">
            <a:xfrm>
              <a:off x="933" y="1364"/>
              <a:ext cx="33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3" name="Rectangle 64"/>
            <p:cNvSpPr>
              <a:spLocks noChangeArrowheads="1"/>
            </p:cNvSpPr>
            <p:nvPr/>
          </p:nvSpPr>
          <p:spPr bwMode="auto">
            <a:xfrm>
              <a:off x="933" y="1364"/>
              <a:ext cx="3337" cy="152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4" name="Rectangle 69"/>
            <p:cNvSpPr>
              <a:spLocks noChangeArrowheads="1"/>
            </p:cNvSpPr>
            <p:nvPr/>
          </p:nvSpPr>
          <p:spPr bwMode="auto">
            <a:xfrm>
              <a:off x="1168" y="2078"/>
              <a:ext cx="184" cy="811"/>
            </a:xfrm>
            <a:prstGeom prst="rect">
              <a:avLst/>
            </a:prstGeom>
            <a:solidFill>
              <a:srgbClr val="0066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5" name="Rectangle 70"/>
            <p:cNvSpPr>
              <a:spLocks noChangeArrowheads="1"/>
            </p:cNvSpPr>
            <p:nvPr/>
          </p:nvSpPr>
          <p:spPr bwMode="auto">
            <a:xfrm>
              <a:off x="1841" y="2675"/>
              <a:ext cx="183" cy="213"/>
            </a:xfrm>
            <a:prstGeom prst="rect">
              <a:avLst/>
            </a:prstGeom>
            <a:solidFill>
              <a:srgbClr val="0066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6" name="Rectangle 71"/>
            <p:cNvSpPr>
              <a:spLocks noChangeArrowheads="1"/>
            </p:cNvSpPr>
            <p:nvPr/>
          </p:nvSpPr>
          <p:spPr bwMode="auto">
            <a:xfrm>
              <a:off x="2489" y="2047"/>
              <a:ext cx="183" cy="842"/>
            </a:xfrm>
            <a:prstGeom prst="rect">
              <a:avLst/>
            </a:prstGeom>
            <a:solidFill>
              <a:srgbClr val="0066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7" name="Rectangle 73"/>
            <p:cNvSpPr>
              <a:spLocks noChangeArrowheads="1"/>
            </p:cNvSpPr>
            <p:nvPr/>
          </p:nvSpPr>
          <p:spPr bwMode="auto">
            <a:xfrm>
              <a:off x="1352" y="1891"/>
              <a:ext cx="186" cy="998"/>
            </a:xfrm>
            <a:prstGeom prst="rect">
              <a:avLst/>
            </a:prstGeom>
            <a:solidFill>
              <a:srgbClr val="0000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8" name="Rectangle 74"/>
            <p:cNvSpPr>
              <a:spLocks noChangeArrowheads="1"/>
            </p:cNvSpPr>
            <p:nvPr/>
          </p:nvSpPr>
          <p:spPr bwMode="auto">
            <a:xfrm>
              <a:off x="2024" y="2585"/>
              <a:ext cx="186" cy="303"/>
            </a:xfrm>
            <a:prstGeom prst="rect">
              <a:avLst/>
            </a:prstGeom>
            <a:solidFill>
              <a:srgbClr val="0000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29" name="Rectangle 75"/>
            <p:cNvSpPr>
              <a:spLocks noChangeArrowheads="1"/>
            </p:cNvSpPr>
            <p:nvPr/>
          </p:nvSpPr>
          <p:spPr bwMode="auto">
            <a:xfrm>
              <a:off x="2672" y="1852"/>
              <a:ext cx="187" cy="1037"/>
            </a:xfrm>
            <a:prstGeom prst="rect">
              <a:avLst/>
            </a:prstGeom>
            <a:solidFill>
              <a:srgbClr val="0000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0" name="Line 76"/>
            <p:cNvSpPr>
              <a:spLocks noChangeShapeType="1"/>
            </p:cNvSpPr>
            <p:nvPr/>
          </p:nvSpPr>
          <p:spPr bwMode="auto">
            <a:xfrm>
              <a:off x="931" y="1362"/>
              <a:ext cx="0" cy="152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1" name="Line 77"/>
            <p:cNvSpPr>
              <a:spLocks noChangeShapeType="1"/>
            </p:cNvSpPr>
            <p:nvPr/>
          </p:nvSpPr>
          <p:spPr bwMode="auto">
            <a:xfrm>
              <a:off x="933" y="2889"/>
              <a:ext cx="3337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2" name="Line 78"/>
            <p:cNvSpPr>
              <a:spLocks noChangeShapeType="1"/>
            </p:cNvSpPr>
            <p:nvPr/>
          </p:nvSpPr>
          <p:spPr bwMode="auto">
            <a:xfrm flipV="1">
              <a:off x="1767" y="2889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3" name="Line 79"/>
            <p:cNvSpPr>
              <a:spLocks noChangeShapeType="1"/>
            </p:cNvSpPr>
            <p:nvPr/>
          </p:nvSpPr>
          <p:spPr bwMode="auto">
            <a:xfrm flipV="1">
              <a:off x="2601" y="2889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4" name="Line 80"/>
            <p:cNvSpPr>
              <a:spLocks noChangeShapeType="1"/>
            </p:cNvSpPr>
            <p:nvPr/>
          </p:nvSpPr>
          <p:spPr bwMode="auto">
            <a:xfrm flipV="1">
              <a:off x="3435" y="2889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5" name="Line 81"/>
            <p:cNvSpPr>
              <a:spLocks noChangeShapeType="1"/>
            </p:cNvSpPr>
            <p:nvPr/>
          </p:nvSpPr>
          <p:spPr bwMode="auto">
            <a:xfrm flipV="1">
              <a:off x="4270" y="2889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6" name="Rectangle 82"/>
            <p:cNvSpPr>
              <a:spLocks noChangeArrowheads="1"/>
            </p:cNvSpPr>
            <p:nvPr/>
          </p:nvSpPr>
          <p:spPr bwMode="auto">
            <a:xfrm>
              <a:off x="822" y="2826"/>
              <a:ext cx="41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7" name="Rectangle 83"/>
            <p:cNvSpPr>
              <a:spLocks noChangeArrowheads="1"/>
            </p:cNvSpPr>
            <p:nvPr/>
          </p:nvSpPr>
          <p:spPr bwMode="auto">
            <a:xfrm>
              <a:off x="799" y="2674"/>
              <a:ext cx="8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10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8" name="Rectangle 84"/>
            <p:cNvSpPr>
              <a:spLocks noChangeArrowheads="1"/>
            </p:cNvSpPr>
            <p:nvPr/>
          </p:nvSpPr>
          <p:spPr bwMode="auto">
            <a:xfrm>
              <a:off x="799" y="2522"/>
              <a:ext cx="8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20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39" name="Rectangle 85"/>
            <p:cNvSpPr>
              <a:spLocks noChangeArrowheads="1"/>
            </p:cNvSpPr>
            <p:nvPr/>
          </p:nvSpPr>
          <p:spPr bwMode="auto">
            <a:xfrm>
              <a:off x="799" y="2370"/>
              <a:ext cx="8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30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0" name="Rectangle 86"/>
            <p:cNvSpPr>
              <a:spLocks noChangeArrowheads="1"/>
            </p:cNvSpPr>
            <p:nvPr/>
          </p:nvSpPr>
          <p:spPr bwMode="auto">
            <a:xfrm>
              <a:off x="799" y="2218"/>
              <a:ext cx="8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40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1" name="Rectangle 87"/>
            <p:cNvSpPr>
              <a:spLocks noChangeArrowheads="1"/>
            </p:cNvSpPr>
            <p:nvPr/>
          </p:nvSpPr>
          <p:spPr bwMode="auto">
            <a:xfrm>
              <a:off x="799" y="2065"/>
              <a:ext cx="8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50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2" name="Rectangle 88"/>
            <p:cNvSpPr>
              <a:spLocks noChangeArrowheads="1"/>
            </p:cNvSpPr>
            <p:nvPr/>
          </p:nvSpPr>
          <p:spPr bwMode="auto">
            <a:xfrm>
              <a:off x="799" y="1910"/>
              <a:ext cx="8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3" name="Rectangle 89"/>
            <p:cNvSpPr>
              <a:spLocks noChangeArrowheads="1"/>
            </p:cNvSpPr>
            <p:nvPr/>
          </p:nvSpPr>
          <p:spPr bwMode="auto">
            <a:xfrm>
              <a:off x="799" y="1757"/>
              <a:ext cx="8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70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4" name="Rectangle 90"/>
            <p:cNvSpPr>
              <a:spLocks noChangeArrowheads="1"/>
            </p:cNvSpPr>
            <p:nvPr/>
          </p:nvSpPr>
          <p:spPr bwMode="auto">
            <a:xfrm>
              <a:off x="799" y="1605"/>
              <a:ext cx="8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80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5" name="Rectangle 91"/>
            <p:cNvSpPr>
              <a:spLocks noChangeArrowheads="1"/>
            </p:cNvSpPr>
            <p:nvPr/>
          </p:nvSpPr>
          <p:spPr bwMode="auto">
            <a:xfrm>
              <a:off x="799" y="1453"/>
              <a:ext cx="8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90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6" name="Rectangle 92"/>
            <p:cNvSpPr>
              <a:spLocks noChangeArrowheads="1"/>
            </p:cNvSpPr>
            <p:nvPr/>
          </p:nvSpPr>
          <p:spPr bwMode="auto">
            <a:xfrm>
              <a:off x="775" y="1301"/>
              <a:ext cx="12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100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7" name="Rectangle 94"/>
            <p:cNvSpPr>
              <a:spLocks noChangeArrowheads="1"/>
            </p:cNvSpPr>
            <p:nvPr/>
          </p:nvSpPr>
          <p:spPr bwMode="auto">
            <a:xfrm>
              <a:off x="1080" y="2924"/>
              <a:ext cx="51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%HH with at least one ITN</a:t>
              </a:r>
              <a:endParaRPr lang="en-US" sz="1000" dirty="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8" name="Rectangle 95"/>
            <p:cNvSpPr>
              <a:spLocks noChangeArrowheads="1"/>
            </p:cNvSpPr>
            <p:nvPr/>
          </p:nvSpPr>
          <p:spPr bwMode="auto">
            <a:xfrm>
              <a:off x="1697" y="2924"/>
              <a:ext cx="55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% HH that received IRS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49" name="Rectangle 96"/>
            <p:cNvSpPr>
              <a:spLocks noChangeArrowheads="1"/>
            </p:cNvSpPr>
            <p:nvPr/>
          </p:nvSpPr>
          <p:spPr bwMode="auto">
            <a:xfrm>
              <a:off x="2271" y="2924"/>
              <a:ext cx="72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% of HH protected by ITNs or IRS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50" name="Rectangle 103"/>
            <p:cNvSpPr>
              <a:spLocks noChangeArrowheads="1"/>
            </p:cNvSpPr>
            <p:nvPr/>
          </p:nvSpPr>
          <p:spPr bwMode="auto">
            <a:xfrm>
              <a:off x="2939" y="1543"/>
              <a:ext cx="1204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RBM Global Strategic plan targets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51" name="Rectangle 104"/>
            <p:cNvSpPr>
              <a:spLocks noChangeArrowheads="1"/>
            </p:cNvSpPr>
            <p:nvPr/>
          </p:nvSpPr>
          <p:spPr bwMode="auto">
            <a:xfrm>
              <a:off x="2669" y="1855"/>
              <a:ext cx="1204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>
                  <a:ln>
                    <a:solidFill>
                      <a:srgbClr val="FFC000"/>
                    </a:solidFill>
                  </a:ln>
                  <a:solidFill>
                    <a:srgbClr val="000000"/>
                  </a:solidFill>
                  <a:latin typeface="Arial" charset="0"/>
                  <a:cs typeface="Arial" charset="0"/>
                </a:rPr>
                <a:t>RBM Abuja targets</a:t>
              </a:r>
              <a:endParaRPr lang="en-US" sz="1000">
                <a:ln>
                  <a:solidFill>
                    <a:srgbClr val="FFC000"/>
                  </a:solidFill>
                </a:ln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763000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Net </a:t>
            </a:r>
            <a:r>
              <a:rPr lang="en-US" sz="4000" b="0" dirty="0" smtClean="0">
                <a:solidFill>
                  <a:srgbClr val="FFFF00"/>
                </a:solidFill>
              </a:rPr>
              <a:t>utilization </a:t>
            </a:r>
            <a:r>
              <a:rPr lang="en-US" sz="4000" dirty="0" smtClean="0">
                <a:solidFill>
                  <a:srgbClr val="FFFF00"/>
                </a:solidFill>
              </a:rPr>
              <a:t>– Children - MIS 2007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3DCC0-348E-442C-8785-872C3826F8F4}" type="slidenum">
              <a:rPr lang="en-US" smtClean="0"/>
              <a:pPr/>
              <a:t>19</a:t>
            </a:fld>
            <a:endParaRPr lang="en-US" smtClean="0"/>
          </a:p>
        </p:txBody>
      </p:sp>
      <p:grpSp>
        <p:nvGrpSpPr>
          <p:cNvPr id="2" name="Group 332"/>
          <p:cNvGrpSpPr>
            <a:grpSpLocks/>
          </p:cNvGrpSpPr>
          <p:nvPr/>
        </p:nvGrpSpPr>
        <p:grpSpPr bwMode="auto">
          <a:xfrm>
            <a:off x="228600" y="1752600"/>
            <a:ext cx="7696200" cy="3962400"/>
            <a:chOff x="8490" y="16262"/>
            <a:chExt cx="4327" cy="2443"/>
          </a:xfrm>
        </p:grpSpPr>
        <p:sp>
          <p:nvSpPr>
            <p:cNvPr id="99" name="Rectangle 177"/>
            <p:cNvSpPr>
              <a:spLocks noChangeArrowheads="1"/>
            </p:cNvSpPr>
            <p:nvPr/>
          </p:nvSpPr>
          <p:spPr bwMode="auto">
            <a:xfrm>
              <a:off x="8761" y="16367"/>
              <a:ext cx="4052" cy="1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0" name="Line 178"/>
            <p:cNvSpPr>
              <a:spLocks noChangeShapeType="1"/>
            </p:cNvSpPr>
            <p:nvPr/>
          </p:nvSpPr>
          <p:spPr bwMode="auto">
            <a:xfrm>
              <a:off x="8761" y="18076"/>
              <a:ext cx="40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1" name="Line 179"/>
            <p:cNvSpPr>
              <a:spLocks noChangeShapeType="1"/>
            </p:cNvSpPr>
            <p:nvPr/>
          </p:nvSpPr>
          <p:spPr bwMode="auto">
            <a:xfrm>
              <a:off x="8761" y="17883"/>
              <a:ext cx="40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2" name="Line 180"/>
            <p:cNvSpPr>
              <a:spLocks noChangeShapeType="1"/>
            </p:cNvSpPr>
            <p:nvPr/>
          </p:nvSpPr>
          <p:spPr bwMode="auto">
            <a:xfrm>
              <a:off x="8761" y="17696"/>
              <a:ext cx="40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3" name="Line 181"/>
            <p:cNvSpPr>
              <a:spLocks noChangeShapeType="1"/>
            </p:cNvSpPr>
            <p:nvPr/>
          </p:nvSpPr>
          <p:spPr bwMode="auto">
            <a:xfrm>
              <a:off x="8761" y="17504"/>
              <a:ext cx="40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4" name="Line 182"/>
            <p:cNvSpPr>
              <a:spLocks noChangeShapeType="1"/>
            </p:cNvSpPr>
            <p:nvPr/>
          </p:nvSpPr>
          <p:spPr bwMode="auto">
            <a:xfrm>
              <a:off x="8761" y="17316"/>
              <a:ext cx="40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5" name="Line 183"/>
            <p:cNvSpPr>
              <a:spLocks noChangeShapeType="1"/>
            </p:cNvSpPr>
            <p:nvPr/>
          </p:nvSpPr>
          <p:spPr bwMode="auto">
            <a:xfrm>
              <a:off x="8761" y="17128"/>
              <a:ext cx="40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6" name="Line 184"/>
            <p:cNvSpPr>
              <a:spLocks noChangeShapeType="1"/>
            </p:cNvSpPr>
            <p:nvPr/>
          </p:nvSpPr>
          <p:spPr bwMode="auto">
            <a:xfrm>
              <a:off x="8761" y="16935"/>
              <a:ext cx="40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7" name="Line 185"/>
            <p:cNvSpPr>
              <a:spLocks noChangeShapeType="1"/>
            </p:cNvSpPr>
            <p:nvPr/>
          </p:nvSpPr>
          <p:spPr bwMode="auto">
            <a:xfrm>
              <a:off x="8761" y="16748"/>
              <a:ext cx="40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8" name="Line 186"/>
            <p:cNvSpPr>
              <a:spLocks noChangeShapeType="1"/>
            </p:cNvSpPr>
            <p:nvPr/>
          </p:nvSpPr>
          <p:spPr bwMode="auto">
            <a:xfrm>
              <a:off x="8761" y="16556"/>
              <a:ext cx="40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9" name="Line 187"/>
            <p:cNvSpPr>
              <a:spLocks noChangeShapeType="1"/>
            </p:cNvSpPr>
            <p:nvPr/>
          </p:nvSpPr>
          <p:spPr bwMode="auto">
            <a:xfrm>
              <a:off x="8761" y="16367"/>
              <a:ext cx="40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0" name="Rectangle 188"/>
            <p:cNvSpPr>
              <a:spLocks noChangeArrowheads="1"/>
            </p:cNvSpPr>
            <p:nvPr/>
          </p:nvSpPr>
          <p:spPr bwMode="auto">
            <a:xfrm>
              <a:off x="8761" y="16367"/>
              <a:ext cx="4052" cy="18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1" name="Rectangle 189"/>
            <p:cNvSpPr>
              <a:spLocks noChangeArrowheads="1"/>
            </p:cNvSpPr>
            <p:nvPr/>
          </p:nvSpPr>
          <p:spPr bwMode="auto">
            <a:xfrm>
              <a:off x="9134" y="18219"/>
              <a:ext cx="222" cy="45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2" name="Rectangle 190"/>
            <p:cNvSpPr>
              <a:spLocks noChangeArrowheads="1"/>
            </p:cNvSpPr>
            <p:nvPr/>
          </p:nvSpPr>
          <p:spPr bwMode="auto">
            <a:xfrm>
              <a:off x="10491" y="18233"/>
              <a:ext cx="223" cy="31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3" name="Rectangle 191"/>
            <p:cNvSpPr>
              <a:spLocks noChangeArrowheads="1"/>
            </p:cNvSpPr>
            <p:nvPr/>
          </p:nvSpPr>
          <p:spPr bwMode="auto">
            <a:xfrm>
              <a:off x="9360" y="17605"/>
              <a:ext cx="223" cy="659"/>
            </a:xfrm>
            <a:prstGeom prst="rect">
              <a:avLst/>
            </a:prstGeom>
            <a:solidFill>
              <a:srgbClr val="66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4" name="Rectangle 192"/>
            <p:cNvSpPr>
              <a:spLocks noChangeArrowheads="1"/>
            </p:cNvSpPr>
            <p:nvPr/>
          </p:nvSpPr>
          <p:spPr bwMode="auto">
            <a:xfrm>
              <a:off x="10711" y="17635"/>
              <a:ext cx="226" cy="629"/>
            </a:xfrm>
            <a:prstGeom prst="rect">
              <a:avLst/>
            </a:prstGeom>
            <a:solidFill>
              <a:srgbClr val="66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5" name="Rectangle 193"/>
            <p:cNvSpPr>
              <a:spLocks noChangeArrowheads="1"/>
            </p:cNvSpPr>
            <p:nvPr/>
          </p:nvSpPr>
          <p:spPr bwMode="auto">
            <a:xfrm>
              <a:off x="12064" y="17149"/>
              <a:ext cx="222" cy="1115"/>
            </a:xfrm>
            <a:prstGeom prst="rect">
              <a:avLst/>
            </a:prstGeom>
            <a:solidFill>
              <a:srgbClr val="66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6" name="Rectangle 194"/>
            <p:cNvSpPr>
              <a:spLocks noChangeArrowheads="1"/>
            </p:cNvSpPr>
            <p:nvPr/>
          </p:nvSpPr>
          <p:spPr bwMode="auto">
            <a:xfrm>
              <a:off x="9582" y="17432"/>
              <a:ext cx="223" cy="832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7" name="Rectangle 195"/>
            <p:cNvSpPr>
              <a:spLocks noChangeArrowheads="1"/>
            </p:cNvSpPr>
            <p:nvPr/>
          </p:nvSpPr>
          <p:spPr bwMode="auto">
            <a:xfrm>
              <a:off x="10935" y="17478"/>
              <a:ext cx="223" cy="786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8" name="Rectangle 196"/>
            <p:cNvSpPr>
              <a:spLocks noChangeArrowheads="1"/>
            </p:cNvSpPr>
            <p:nvPr/>
          </p:nvSpPr>
          <p:spPr bwMode="auto">
            <a:xfrm>
              <a:off x="12289" y="17123"/>
              <a:ext cx="223" cy="1141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9" name="Line 197"/>
            <p:cNvSpPr>
              <a:spLocks noChangeShapeType="1"/>
            </p:cNvSpPr>
            <p:nvPr/>
          </p:nvSpPr>
          <p:spPr bwMode="auto">
            <a:xfrm>
              <a:off x="8761" y="16367"/>
              <a:ext cx="0" cy="18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0" name="Line 198"/>
            <p:cNvSpPr>
              <a:spLocks noChangeShapeType="1"/>
            </p:cNvSpPr>
            <p:nvPr/>
          </p:nvSpPr>
          <p:spPr bwMode="auto">
            <a:xfrm>
              <a:off x="8761" y="18264"/>
              <a:ext cx="405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1" name="Line 199"/>
            <p:cNvSpPr>
              <a:spLocks noChangeShapeType="1"/>
            </p:cNvSpPr>
            <p:nvPr/>
          </p:nvSpPr>
          <p:spPr bwMode="auto">
            <a:xfrm flipV="1">
              <a:off x="10110" y="18264"/>
              <a:ext cx="0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2" name="Line 200"/>
            <p:cNvSpPr>
              <a:spLocks noChangeShapeType="1"/>
            </p:cNvSpPr>
            <p:nvPr/>
          </p:nvSpPr>
          <p:spPr bwMode="auto">
            <a:xfrm flipV="1">
              <a:off x="11464" y="18264"/>
              <a:ext cx="0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3" name="Line 201"/>
            <p:cNvSpPr>
              <a:spLocks noChangeShapeType="1"/>
            </p:cNvSpPr>
            <p:nvPr/>
          </p:nvSpPr>
          <p:spPr bwMode="auto">
            <a:xfrm flipV="1">
              <a:off x="12813" y="18264"/>
              <a:ext cx="0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4" name="Rectangle 213"/>
            <p:cNvSpPr>
              <a:spLocks noChangeArrowheads="1"/>
            </p:cNvSpPr>
            <p:nvPr/>
          </p:nvSpPr>
          <p:spPr bwMode="auto">
            <a:xfrm>
              <a:off x="9106" y="18310"/>
              <a:ext cx="75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0">
                  <a:solidFill>
                    <a:srgbClr val="FFFF00"/>
                  </a:solidFill>
                </a:rPr>
                <a:t>% children who slept under a net</a:t>
              </a:r>
            </a:p>
          </p:txBody>
        </p:sp>
        <p:sp>
          <p:nvSpPr>
            <p:cNvPr id="125" name="Rectangle 214"/>
            <p:cNvSpPr>
              <a:spLocks noChangeArrowheads="1"/>
            </p:cNvSpPr>
            <p:nvPr/>
          </p:nvSpPr>
          <p:spPr bwMode="auto">
            <a:xfrm>
              <a:off x="10447" y="18310"/>
              <a:ext cx="85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0">
                  <a:solidFill>
                    <a:srgbClr val="FFFF00"/>
                  </a:solidFill>
                </a:rPr>
                <a:t>% children who slept under an ITN</a:t>
              </a:r>
            </a:p>
          </p:txBody>
        </p:sp>
        <p:sp>
          <p:nvSpPr>
            <p:cNvPr id="126" name="Rectangle 215"/>
            <p:cNvSpPr>
              <a:spLocks noChangeArrowheads="1"/>
            </p:cNvSpPr>
            <p:nvPr/>
          </p:nvSpPr>
          <p:spPr bwMode="auto">
            <a:xfrm>
              <a:off x="11695" y="18310"/>
              <a:ext cx="1120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0">
                  <a:solidFill>
                    <a:srgbClr val="FFFF00"/>
                  </a:solidFill>
                </a:rPr>
                <a:t>% children who slept under an ITN in HH with at least one ITN</a:t>
              </a:r>
            </a:p>
          </p:txBody>
        </p:sp>
        <p:sp>
          <p:nvSpPr>
            <p:cNvPr id="127" name="Rectangle 293"/>
            <p:cNvSpPr>
              <a:spLocks noChangeArrowheads="1"/>
            </p:cNvSpPr>
            <p:nvPr/>
          </p:nvSpPr>
          <p:spPr bwMode="auto">
            <a:xfrm>
              <a:off x="10798" y="16564"/>
              <a:ext cx="2019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0" dirty="0">
                  <a:solidFill>
                    <a:srgbClr val="FFFF00"/>
                  </a:solidFill>
                </a:rPr>
                <a:t>RBM Global Strategic plan targets</a:t>
              </a:r>
            </a:p>
          </p:txBody>
        </p:sp>
        <p:sp>
          <p:nvSpPr>
            <p:cNvPr id="128" name="Rectangle 294"/>
            <p:cNvSpPr>
              <a:spLocks noChangeArrowheads="1"/>
            </p:cNvSpPr>
            <p:nvPr/>
          </p:nvSpPr>
          <p:spPr bwMode="auto">
            <a:xfrm>
              <a:off x="10834" y="16964"/>
              <a:ext cx="1467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RBM Abuja targets</a:t>
              </a:r>
            </a:p>
          </p:txBody>
        </p:sp>
        <p:sp>
          <p:nvSpPr>
            <p:cNvPr id="129" name="Rectangle 305"/>
            <p:cNvSpPr>
              <a:spLocks noChangeArrowheads="1"/>
            </p:cNvSpPr>
            <p:nvPr/>
          </p:nvSpPr>
          <p:spPr bwMode="auto">
            <a:xfrm>
              <a:off x="8561" y="18245"/>
              <a:ext cx="5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30" name="Rectangle 306"/>
            <p:cNvSpPr>
              <a:spLocks noChangeArrowheads="1"/>
            </p:cNvSpPr>
            <p:nvPr/>
          </p:nvSpPr>
          <p:spPr bwMode="auto">
            <a:xfrm>
              <a:off x="8525" y="18047"/>
              <a:ext cx="10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131" name="Rectangle 307"/>
            <p:cNvSpPr>
              <a:spLocks noChangeArrowheads="1"/>
            </p:cNvSpPr>
            <p:nvPr/>
          </p:nvSpPr>
          <p:spPr bwMode="auto">
            <a:xfrm>
              <a:off x="8525" y="17850"/>
              <a:ext cx="10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20</a:t>
              </a:r>
            </a:p>
          </p:txBody>
        </p:sp>
        <p:sp>
          <p:nvSpPr>
            <p:cNvPr id="132" name="Rectangle 308"/>
            <p:cNvSpPr>
              <a:spLocks noChangeArrowheads="1"/>
            </p:cNvSpPr>
            <p:nvPr/>
          </p:nvSpPr>
          <p:spPr bwMode="auto">
            <a:xfrm>
              <a:off x="8525" y="17652"/>
              <a:ext cx="10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30</a:t>
              </a:r>
            </a:p>
          </p:txBody>
        </p:sp>
        <p:sp>
          <p:nvSpPr>
            <p:cNvPr id="133" name="Rectangle 309"/>
            <p:cNvSpPr>
              <a:spLocks noChangeArrowheads="1"/>
            </p:cNvSpPr>
            <p:nvPr/>
          </p:nvSpPr>
          <p:spPr bwMode="auto">
            <a:xfrm>
              <a:off x="8525" y="17454"/>
              <a:ext cx="10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40</a:t>
              </a:r>
            </a:p>
          </p:txBody>
        </p:sp>
        <p:sp>
          <p:nvSpPr>
            <p:cNvPr id="134" name="Rectangle 310"/>
            <p:cNvSpPr>
              <a:spLocks noChangeArrowheads="1"/>
            </p:cNvSpPr>
            <p:nvPr/>
          </p:nvSpPr>
          <p:spPr bwMode="auto">
            <a:xfrm>
              <a:off x="8525" y="17255"/>
              <a:ext cx="10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50</a:t>
              </a:r>
            </a:p>
          </p:txBody>
        </p:sp>
        <p:sp>
          <p:nvSpPr>
            <p:cNvPr id="135" name="Rectangle 311"/>
            <p:cNvSpPr>
              <a:spLocks noChangeArrowheads="1"/>
            </p:cNvSpPr>
            <p:nvPr/>
          </p:nvSpPr>
          <p:spPr bwMode="auto">
            <a:xfrm>
              <a:off x="8525" y="17054"/>
              <a:ext cx="10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60</a:t>
              </a:r>
            </a:p>
          </p:txBody>
        </p:sp>
        <p:sp>
          <p:nvSpPr>
            <p:cNvPr id="136" name="Rectangle 312"/>
            <p:cNvSpPr>
              <a:spLocks noChangeArrowheads="1"/>
            </p:cNvSpPr>
            <p:nvPr/>
          </p:nvSpPr>
          <p:spPr bwMode="auto">
            <a:xfrm>
              <a:off x="8525" y="16855"/>
              <a:ext cx="10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70</a:t>
              </a:r>
            </a:p>
          </p:txBody>
        </p:sp>
        <p:sp>
          <p:nvSpPr>
            <p:cNvPr id="137" name="Rectangle 313"/>
            <p:cNvSpPr>
              <a:spLocks noChangeArrowheads="1"/>
            </p:cNvSpPr>
            <p:nvPr/>
          </p:nvSpPr>
          <p:spPr bwMode="auto">
            <a:xfrm>
              <a:off x="8525" y="16657"/>
              <a:ext cx="10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80</a:t>
              </a:r>
            </a:p>
          </p:txBody>
        </p:sp>
        <p:sp>
          <p:nvSpPr>
            <p:cNvPr id="138" name="Rectangle 314"/>
            <p:cNvSpPr>
              <a:spLocks noChangeArrowheads="1"/>
            </p:cNvSpPr>
            <p:nvPr/>
          </p:nvSpPr>
          <p:spPr bwMode="auto">
            <a:xfrm>
              <a:off x="8525" y="16460"/>
              <a:ext cx="10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90</a:t>
              </a:r>
            </a:p>
          </p:txBody>
        </p:sp>
        <p:sp>
          <p:nvSpPr>
            <p:cNvPr id="139" name="Rectangle 315"/>
            <p:cNvSpPr>
              <a:spLocks noChangeArrowheads="1"/>
            </p:cNvSpPr>
            <p:nvPr/>
          </p:nvSpPr>
          <p:spPr bwMode="auto">
            <a:xfrm>
              <a:off x="8490" y="16262"/>
              <a:ext cx="15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100</a:t>
              </a:r>
            </a:p>
          </p:txBody>
        </p:sp>
      </p:grpSp>
      <p:grpSp>
        <p:nvGrpSpPr>
          <p:cNvPr id="3" name="Group 488"/>
          <p:cNvGrpSpPr>
            <a:grpSpLocks/>
          </p:cNvGrpSpPr>
          <p:nvPr/>
        </p:nvGrpSpPr>
        <p:grpSpPr bwMode="auto">
          <a:xfrm>
            <a:off x="8008951" y="2743200"/>
            <a:ext cx="1047750" cy="1438275"/>
            <a:chOff x="18916" y="10591"/>
            <a:chExt cx="660" cy="906"/>
          </a:xfrm>
        </p:grpSpPr>
        <p:sp>
          <p:nvSpPr>
            <p:cNvPr id="141" name="Rectangle 489"/>
            <p:cNvSpPr>
              <a:spLocks noChangeArrowheads="1"/>
            </p:cNvSpPr>
            <p:nvPr/>
          </p:nvSpPr>
          <p:spPr bwMode="auto">
            <a:xfrm>
              <a:off x="18916" y="10639"/>
              <a:ext cx="86" cy="71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2" name="Rectangle 490"/>
            <p:cNvSpPr>
              <a:spLocks noChangeArrowheads="1"/>
            </p:cNvSpPr>
            <p:nvPr/>
          </p:nvSpPr>
          <p:spPr bwMode="auto">
            <a:xfrm>
              <a:off x="19042" y="10591"/>
              <a:ext cx="53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DHS 2005</a:t>
              </a:r>
            </a:p>
          </p:txBody>
        </p:sp>
        <p:sp>
          <p:nvSpPr>
            <p:cNvPr id="143" name="Rectangle 491"/>
            <p:cNvSpPr>
              <a:spLocks noChangeArrowheads="1"/>
            </p:cNvSpPr>
            <p:nvPr/>
          </p:nvSpPr>
          <p:spPr bwMode="auto">
            <a:xfrm>
              <a:off x="18916" y="10879"/>
              <a:ext cx="86" cy="71"/>
            </a:xfrm>
            <a:prstGeom prst="rect">
              <a:avLst/>
            </a:prstGeom>
            <a:solidFill>
              <a:srgbClr val="66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4" name="Rectangle 492"/>
            <p:cNvSpPr>
              <a:spLocks noChangeArrowheads="1"/>
            </p:cNvSpPr>
            <p:nvPr/>
          </p:nvSpPr>
          <p:spPr bwMode="auto">
            <a:xfrm>
              <a:off x="19042" y="10831"/>
              <a:ext cx="522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MIS 2007 </a:t>
              </a:r>
            </a:p>
            <a:p>
              <a:r>
                <a:rPr lang="en-US" sz="1600" b="0">
                  <a:solidFill>
                    <a:srgbClr val="FFFF00"/>
                  </a:solidFill>
                </a:rPr>
                <a:t>national</a:t>
              </a:r>
            </a:p>
          </p:txBody>
        </p:sp>
        <p:sp>
          <p:nvSpPr>
            <p:cNvPr id="145" name="Rectangle 493"/>
            <p:cNvSpPr>
              <a:spLocks noChangeArrowheads="1"/>
            </p:cNvSpPr>
            <p:nvPr/>
          </p:nvSpPr>
          <p:spPr bwMode="auto">
            <a:xfrm>
              <a:off x="18916" y="11227"/>
              <a:ext cx="86" cy="76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6" name="Rectangle 494"/>
            <p:cNvSpPr>
              <a:spLocks noChangeArrowheads="1"/>
            </p:cNvSpPr>
            <p:nvPr/>
          </p:nvSpPr>
          <p:spPr bwMode="auto">
            <a:xfrm>
              <a:off x="19042" y="11187"/>
              <a:ext cx="522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MIS 2007 </a:t>
              </a:r>
            </a:p>
            <a:p>
              <a:r>
                <a:rPr lang="en-US" sz="1600" b="0">
                  <a:solidFill>
                    <a:srgbClr val="FFFF00"/>
                  </a:solidFill>
                </a:rPr>
                <a:t>&lt;2000m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Global Malaria Epidemiology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Today approximately 40% of the world’s population is at risk of malaria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Malaria causes 300 - 500 million clinical cases and &gt;1 million deaths per year, with about 90% of deaths and 60% of cases occurring in Africa, South of the Sahara.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is responsible for 25%-45% of all outpatient clinic cases across Africa.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DE22E-1D72-4467-BFAE-2D430FF6963C}" type="slidenum">
              <a:rPr lang="en-US"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763000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Net </a:t>
            </a:r>
            <a:r>
              <a:rPr lang="en-US" sz="4000" b="0" dirty="0" smtClean="0">
                <a:solidFill>
                  <a:srgbClr val="FFFF00"/>
                </a:solidFill>
              </a:rPr>
              <a:t>utilization </a:t>
            </a:r>
            <a:r>
              <a:rPr lang="en-US" sz="4000" dirty="0" smtClean="0">
                <a:solidFill>
                  <a:srgbClr val="FFFF00"/>
                </a:solidFill>
              </a:rPr>
              <a:t>– Pregnant Mothers - MIS 2007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3DCC0-348E-442C-8785-872C3826F8F4}" type="slidenum">
              <a:rPr lang="en-US" smtClean="0"/>
              <a:pPr/>
              <a:t>20</a:t>
            </a:fld>
            <a:endParaRPr lang="en-US" smtClean="0"/>
          </a:p>
        </p:txBody>
      </p:sp>
      <p:grpSp>
        <p:nvGrpSpPr>
          <p:cNvPr id="2" name="Group 488"/>
          <p:cNvGrpSpPr>
            <a:grpSpLocks/>
          </p:cNvGrpSpPr>
          <p:nvPr/>
        </p:nvGrpSpPr>
        <p:grpSpPr bwMode="auto">
          <a:xfrm>
            <a:off x="8008951" y="2743200"/>
            <a:ext cx="1047750" cy="1438275"/>
            <a:chOff x="18916" y="10591"/>
            <a:chExt cx="660" cy="906"/>
          </a:xfrm>
        </p:grpSpPr>
        <p:sp>
          <p:nvSpPr>
            <p:cNvPr id="141" name="Rectangle 489"/>
            <p:cNvSpPr>
              <a:spLocks noChangeArrowheads="1"/>
            </p:cNvSpPr>
            <p:nvPr/>
          </p:nvSpPr>
          <p:spPr bwMode="auto">
            <a:xfrm>
              <a:off x="18916" y="10639"/>
              <a:ext cx="86" cy="71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2" name="Rectangle 490"/>
            <p:cNvSpPr>
              <a:spLocks noChangeArrowheads="1"/>
            </p:cNvSpPr>
            <p:nvPr/>
          </p:nvSpPr>
          <p:spPr bwMode="auto">
            <a:xfrm>
              <a:off x="19042" y="10591"/>
              <a:ext cx="53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FFFF00"/>
                  </a:solidFill>
                </a:rPr>
                <a:t>DHS 2005</a:t>
              </a:r>
            </a:p>
          </p:txBody>
        </p:sp>
        <p:sp>
          <p:nvSpPr>
            <p:cNvPr id="143" name="Rectangle 491"/>
            <p:cNvSpPr>
              <a:spLocks noChangeArrowheads="1"/>
            </p:cNvSpPr>
            <p:nvPr/>
          </p:nvSpPr>
          <p:spPr bwMode="auto">
            <a:xfrm>
              <a:off x="18916" y="10879"/>
              <a:ext cx="86" cy="71"/>
            </a:xfrm>
            <a:prstGeom prst="rect">
              <a:avLst/>
            </a:prstGeom>
            <a:solidFill>
              <a:srgbClr val="66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4" name="Rectangle 492"/>
            <p:cNvSpPr>
              <a:spLocks noChangeArrowheads="1"/>
            </p:cNvSpPr>
            <p:nvPr/>
          </p:nvSpPr>
          <p:spPr bwMode="auto">
            <a:xfrm>
              <a:off x="19042" y="10831"/>
              <a:ext cx="522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FFFF00"/>
                  </a:solidFill>
                </a:rPr>
                <a:t>MIS </a:t>
              </a:r>
              <a:r>
                <a:rPr lang="en-US" sz="1600" b="0" dirty="0" smtClean="0">
                  <a:solidFill>
                    <a:srgbClr val="FFFF00"/>
                  </a:solidFill>
                </a:rPr>
                <a:t>2007 </a:t>
              </a:r>
            </a:p>
            <a:p>
              <a:r>
                <a:rPr lang="en-US" sz="1600" b="0" dirty="0" smtClean="0">
                  <a:solidFill>
                    <a:srgbClr val="FFFF00"/>
                  </a:solidFill>
                </a:rPr>
                <a:t>national</a:t>
              </a:r>
              <a:endParaRPr lang="en-US" sz="1600" b="0" dirty="0">
                <a:solidFill>
                  <a:srgbClr val="FFFF00"/>
                </a:solidFill>
              </a:endParaRPr>
            </a:p>
          </p:txBody>
        </p:sp>
        <p:sp>
          <p:nvSpPr>
            <p:cNvPr id="145" name="Rectangle 493"/>
            <p:cNvSpPr>
              <a:spLocks noChangeArrowheads="1"/>
            </p:cNvSpPr>
            <p:nvPr/>
          </p:nvSpPr>
          <p:spPr bwMode="auto">
            <a:xfrm>
              <a:off x="18916" y="11227"/>
              <a:ext cx="86" cy="76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6" name="Rectangle 494"/>
            <p:cNvSpPr>
              <a:spLocks noChangeArrowheads="1"/>
            </p:cNvSpPr>
            <p:nvPr/>
          </p:nvSpPr>
          <p:spPr bwMode="auto">
            <a:xfrm>
              <a:off x="19042" y="11187"/>
              <a:ext cx="522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FFFF00"/>
                  </a:solidFill>
                </a:rPr>
                <a:t>MIS </a:t>
              </a:r>
              <a:r>
                <a:rPr lang="en-US" sz="1600" b="0" dirty="0" smtClean="0">
                  <a:solidFill>
                    <a:srgbClr val="FFFF00"/>
                  </a:solidFill>
                </a:rPr>
                <a:t>2007 </a:t>
              </a:r>
            </a:p>
            <a:p>
              <a:r>
                <a:rPr lang="en-US" sz="1600" b="0" dirty="0" smtClean="0">
                  <a:solidFill>
                    <a:srgbClr val="FFFF00"/>
                  </a:solidFill>
                </a:rPr>
                <a:t>&lt;2000m</a:t>
              </a:r>
              <a:endParaRPr lang="en-US" sz="1600" b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97"/>
          <p:cNvGrpSpPr/>
          <p:nvPr/>
        </p:nvGrpSpPr>
        <p:grpSpPr>
          <a:xfrm>
            <a:off x="0" y="1752600"/>
            <a:ext cx="8001000" cy="4387850"/>
            <a:chOff x="0" y="1600200"/>
            <a:chExt cx="8375650" cy="4540250"/>
          </a:xfrm>
        </p:grpSpPr>
        <p:sp>
          <p:nvSpPr>
            <p:cNvPr id="58" name="Rectangle 226"/>
            <p:cNvSpPr>
              <a:spLocks noChangeArrowheads="1"/>
            </p:cNvSpPr>
            <p:nvPr/>
          </p:nvSpPr>
          <p:spPr bwMode="auto">
            <a:xfrm>
              <a:off x="546100" y="1778000"/>
              <a:ext cx="7773987" cy="3543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9" name="Line 227"/>
            <p:cNvSpPr>
              <a:spLocks noChangeShapeType="1"/>
            </p:cNvSpPr>
            <p:nvPr/>
          </p:nvSpPr>
          <p:spPr bwMode="auto">
            <a:xfrm>
              <a:off x="546100" y="4962525"/>
              <a:ext cx="77739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0" name="Line 228"/>
            <p:cNvSpPr>
              <a:spLocks noChangeShapeType="1"/>
            </p:cNvSpPr>
            <p:nvPr/>
          </p:nvSpPr>
          <p:spPr bwMode="auto">
            <a:xfrm>
              <a:off x="546100" y="4613275"/>
              <a:ext cx="77739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1" name="Line 229"/>
            <p:cNvSpPr>
              <a:spLocks noChangeShapeType="1"/>
            </p:cNvSpPr>
            <p:nvPr/>
          </p:nvSpPr>
          <p:spPr bwMode="auto">
            <a:xfrm>
              <a:off x="546100" y="4256087"/>
              <a:ext cx="77739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2" name="Line 230"/>
            <p:cNvSpPr>
              <a:spLocks noChangeShapeType="1"/>
            </p:cNvSpPr>
            <p:nvPr/>
          </p:nvSpPr>
          <p:spPr bwMode="auto">
            <a:xfrm>
              <a:off x="546100" y="3910012"/>
              <a:ext cx="77739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3" name="Line 231"/>
            <p:cNvSpPr>
              <a:spLocks noChangeShapeType="1"/>
            </p:cNvSpPr>
            <p:nvPr/>
          </p:nvSpPr>
          <p:spPr bwMode="auto">
            <a:xfrm>
              <a:off x="546100" y="3551237"/>
              <a:ext cx="77739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4" name="Line 232"/>
            <p:cNvSpPr>
              <a:spLocks noChangeShapeType="1"/>
            </p:cNvSpPr>
            <p:nvPr/>
          </p:nvSpPr>
          <p:spPr bwMode="auto">
            <a:xfrm>
              <a:off x="546100" y="3192462"/>
              <a:ext cx="77739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5" name="Line 233"/>
            <p:cNvSpPr>
              <a:spLocks noChangeShapeType="1"/>
            </p:cNvSpPr>
            <p:nvPr/>
          </p:nvSpPr>
          <p:spPr bwMode="auto">
            <a:xfrm>
              <a:off x="546100" y="2843212"/>
              <a:ext cx="77739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6" name="Line 234"/>
            <p:cNvSpPr>
              <a:spLocks noChangeShapeType="1"/>
            </p:cNvSpPr>
            <p:nvPr/>
          </p:nvSpPr>
          <p:spPr bwMode="auto">
            <a:xfrm>
              <a:off x="546100" y="2486025"/>
              <a:ext cx="77739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7" name="Line 235"/>
            <p:cNvSpPr>
              <a:spLocks noChangeShapeType="1"/>
            </p:cNvSpPr>
            <p:nvPr/>
          </p:nvSpPr>
          <p:spPr bwMode="auto">
            <a:xfrm>
              <a:off x="338137" y="2054325"/>
              <a:ext cx="77739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8" name="Line 236"/>
            <p:cNvSpPr>
              <a:spLocks noChangeShapeType="1"/>
            </p:cNvSpPr>
            <p:nvPr/>
          </p:nvSpPr>
          <p:spPr bwMode="auto">
            <a:xfrm>
              <a:off x="546100" y="1778000"/>
              <a:ext cx="77739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9" name="Rectangle 237"/>
            <p:cNvSpPr>
              <a:spLocks noChangeArrowheads="1"/>
            </p:cNvSpPr>
            <p:nvPr/>
          </p:nvSpPr>
          <p:spPr bwMode="auto">
            <a:xfrm>
              <a:off x="546100" y="1778000"/>
              <a:ext cx="7773987" cy="354330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0" name="Rectangle 238"/>
            <p:cNvSpPr>
              <a:spLocks noChangeArrowheads="1"/>
            </p:cNvSpPr>
            <p:nvPr/>
          </p:nvSpPr>
          <p:spPr bwMode="auto">
            <a:xfrm>
              <a:off x="1255712" y="5264150"/>
              <a:ext cx="428625" cy="5715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1" name="Rectangle 239"/>
            <p:cNvSpPr>
              <a:spLocks noChangeArrowheads="1"/>
            </p:cNvSpPr>
            <p:nvPr/>
          </p:nvSpPr>
          <p:spPr bwMode="auto">
            <a:xfrm>
              <a:off x="3844925" y="5284787"/>
              <a:ext cx="436562" cy="36513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2" name="Rectangle 240"/>
            <p:cNvSpPr>
              <a:spLocks noChangeArrowheads="1"/>
            </p:cNvSpPr>
            <p:nvPr/>
          </p:nvSpPr>
          <p:spPr bwMode="auto">
            <a:xfrm>
              <a:off x="1687512" y="4022725"/>
              <a:ext cx="438150" cy="1298575"/>
            </a:xfrm>
            <a:prstGeom prst="rect">
              <a:avLst/>
            </a:prstGeom>
            <a:solidFill>
              <a:srgbClr val="66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3" name="Rectangle 241"/>
            <p:cNvSpPr>
              <a:spLocks noChangeArrowheads="1"/>
            </p:cNvSpPr>
            <p:nvPr/>
          </p:nvSpPr>
          <p:spPr bwMode="auto">
            <a:xfrm>
              <a:off x="4283075" y="4078287"/>
              <a:ext cx="430212" cy="1243013"/>
            </a:xfrm>
            <a:prstGeom prst="rect">
              <a:avLst/>
            </a:prstGeom>
            <a:solidFill>
              <a:srgbClr val="66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4" name="Rectangle 242"/>
            <p:cNvSpPr>
              <a:spLocks noChangeArrowheads="1"/>
            </p:cNvSpPr>
            <p:nvPr/>
          </p:nvSpPr>
          <p:spPr bwMode="auto">
            <a:xfrm>
              <a:off x="6886575" y="3003550"/>
              <a:ext cx="434975" cy="2317750"/>
            </a:xfrm>
            <a:prstGeom prst="rect">
              <a:avLst/>
            </a:prstGeom>
            <a:solidFill>
              <a:srgbClr val="6699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5" name="Rectangle 243"/>
            <p:cNvSpPr>
              <a:spLocks noChangeArrowheads="1"/>
            </p:cNvSpPr>
            <p:nvPr/>
          </p:nvSpPr>
          <p:spPr bwMode="auto">
            <a:xfrm>
              <a:off x="2128837" y="3740150"/>
              <a:ext cx="430213" cy="1581150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6" name="Rectangle 244"/>
            <p:cNvSpPr>
              <a:spLocks noChangeArrowheads="1"/>
            </p:cNvSpPr>
            <p:nvPr/>
          </p:nvSpPr>
          <p:spPr bwMode="auto">
            <a:xfrm>
              <a:off x="4719637" y="3805237"/>
              <a:ext cx="436563" cy="1516063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7" name="Rectangle 245"/>
            <p:cNvSpPr>
              <a:spLocks noChangeArrowheads="1"/>
            </p:cNvSpPr>
            <p:nvPr/>
          </p:nvSpPr>
          <p:spPr bwMode="auto">
            <a:xfrm>
              <a:off x="7313612" y="2995612"/>
              <a:ext cx="431800" cy="2325688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8" name="Line 246"/>
            <p:cNvSpPr>
              <a:spLocks noChangeShapeType="1"/>
            </p:cNvSpPr>
            <p:nvPr/>
          </p:nvSpPr>
          <p:spPr bwMode="auto">
            <a:xfrm>
              <a:off x="546100" y="5321300"/>
              <a:ext cx="77739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9" name="Line 247"/>
            <p:cNvSpPr>
              <a:spLocks noChangeShapeType="1"/>
            </p:cNvSpPr>
            <p:nvPr/>
          </p:nvSpPr>
          <p:spPr bwMode="auto">
            <a:xfrm flipV="1">
              <a:off x="3135312" y="5321300"/>
              <a:ext cx="0" cy="2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80" name="Line 248"/>
            <p:cNvSpPr>
              <a:spLocks noChangeShapeType="1"/>
            </p:cNvSpPr>
            <p:nvPr/>
          </p:nvSpPr>
          <p:spPr bwMode="auto">
            <a:xfrm flipV="1">
              <a:off x="5732462" y="5321300"/>
              <a:ext cx="0" cy="2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81" name="Line 249"/>
            <p:cNvSpPr>
              <a:spLocks noChangeShapeType="1"/>
            </p:cNvSpPr>
            <p:nvPr/>
          </p:nvSpPr>
          <p:spPr bwMode="auto">
            <a:xfrm flipV="1">
              <a:off x="8320087" y="5321300"/>
              <a:ext cx="0" cy="2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82" name="Rectangle 261"/>
            <p:cNvSpPr>
              <a:spLocks noChangeArrowheads="1"/>
            </p:cNvSpPr>
            <p:nvPr/>
          </p:nvSpPr>
          <p:spPr bwMode="auto">
            <a:xfrm>
              <a:off x="1057275" y="5407025"/>
              <a:ext cx="178117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0">
                  <a:solidFill>
                    <a:srgbClr val="FFFF00"/>
                  </a:solidFill>
                </a:rPr>
                <a:t>% pregnant women who slept under a net</a:t>
              </a:r>
            </a:p>
          </p:txBody>
        </p:sp>
        <p:sp>
          <p:nvSpPr>
            <p:cNvPr id="83" name="Rectangle 262"/>
            <p:cNvSpPr>
              <a:spLocks noChangeArrowheads="1"/>
            </p:cNvSpPr>
            <p:nvPr/>
          </p:nvSpPr>
          <p:spPr bwMode="auto">
            <a:xfrm>
              <a:off x="3646487" y="5407025"/>
              <a:ext cx="1817688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0" dirty="0">
                  <a:solidFill>
                    <a:srgbClr val="FFFF00"/>
                  </a:solidFill>
                </a:rPr>
                <a:t>% pregnant women who slept under an ITN</a:t>
              </a:r>
            </a:p>
          </p:txBody>
        </p:sp>
        <p:sp>
          <p:nvSpPr>
            <p:cNvPr id="84" name="Rectangle 263"/>
            <p:cNvSpPr>
              <a:spLocks noChangeArrowheads="1"/>
            </p:cNvSpPr>
            <p:nvPr/>
          </p:nvSpPr>
          <p:spPr bwMode="auto">
            <a:xfrm>
              <a:off x="5830887" y="5407025"/>
              <a:ext cx="2544763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0" dirty="0">
                  <a:solidFill>
                    <a:srgbClr val="FFFF00"/>
                  </a:solidFill>
                </a:rPr>
                <a:t>% pregnant women who slept under an ITN in HH with at least one ITN</a:t>
              </a:r>
            </a:p>
          </p:txBody>
        </p:sp>
        <p:sp>
          <p:nvSpPr>
            <p:cNvPr id="85" name="Rectangle 317"/>
            <p:cNvSpPr>
              <a:spLocks noChangeArrowheads="1"/>
            </p:cNvSpPr>
            <p:nvPr/>
          </p:nvSpPr>
          <p:spPr bwMode="auto">
            <a:xfrm>
              <a:off x="134937" y="5284787"/>
              <a:ext cx="9618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86" name="Rectangle 318"/>
            <p:cNvSpPr>
              <a:spLocks noChangeArrowheads="1"/>
            </p:cNvSpPr>
            <p:nvPr/>
          </p:nvSpPr>
          <p:spPr bwMode="auto">
            <a:xfrm>
              <a:off x="66675" y="4916487"/>
              <a:ext cx="192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87" name="Rectangle 319"/>
            <p:cNvSpPr>
              <a:spLocks noChangeArrowheads="1"/>
            </p:cNvSpPr>
            <p:nvPr/>
          </p:nvSpPr>
          <p:spPr bwMode="auto">
            <a:xfrm>
              <a:off x="66675" y="4549775"/>
              <a:ext cx="192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20</a:t>
              </a:r>
            </a:p>
          </p:txBody>
        </p:sp>
        <p:sp>
          <p:nvSpPr>
            <p:cNvPr id="88" name="Rectangle 320"/>
            <p:cNvSpPr>
              <a:spLocks noChangeArrowheads="1"/>
            </p:cNvSpPr>
            <p:nvPr/>
          </p:nvSpPr>
          <p:spPr bwMode="auto">
            <a:xfrm>
              <a:off x="66675" y="4183062"/>
              <a:ext cx="192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30</a:t>
              </a:r>
            </a:p>
          </p:txBody>
        </p:sp>
        <p:sp>
          <p:nvSpPr>
            <p:cNvPr id="89" name="Rectangle 321"/>
            <p:cNvSpPr>
              <a:spLocks noChangeArrowheads="1"/>
            </p:cNvSpPr>
            <p:nvPr/>
          </p:nvSpPr>
          <p:spPr bwMode="auto">
            <a:xfrm>
              <a:off x="66675" y="3814762"/>
              <a:ext cx="192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40</a:t>
              </a:r>
            </a:p>
          </p:txBody>
        </p:sp>
        <p:sp>
          <p:nvSpPr>
            <p:cNvPr id="90" name="Rectangle 322"/>
            <p:cNvSpPr>
              <a:spLocks noChangeArrowheads="1"/>
            </p:cNvSpPr>
            <p:nvPr/>
          </p:nvSpPr>
          <p:spPr bwMode="auto">
            <a:xfrm>
              <a:off x="66675" y="3444875"/>
              <a:ext cx="192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50</a:t>
              </a:r>
            </a:p>
          </p:txBody>
        </p:sp>
        <p:sp>
          <p:nvSpPr>
            <p:cNvPr id="91" name="Rectangle 323"/>
            <p:cNvSpPr>
              <a:spLocks noChangeArrowheads="1"/>
            </p:cNvSpPr>
            <p:nvPr/>
          </p:nvSpPr>
          <p:spPr bwMode="auto">
            <a:xfrm>
              <a:off x="66675" y="3071812"/>
              <a:ext cx="192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60</a:t>
              </a:r>
            </a:p>
          </p:txBody>
        </p:sp>
        <p:sp>
          <p:nvSpPr>
            <p:cNvPr id="92" name="Rectangle 324"/>
            <p:cNvSpPr>
              <a:spLocks noChangeArrowheads="1"/>
            </p:cNvSpPr>
            <p:nvPr/>
          </p:nvSpPr>
          <p:spPr bwMode="auto">
            <a:xfrm>
              <a:off x="66675" y="2701925"/>
              <a:ext cx="192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70</a:t>
              </a:r>
            </a:p>
          </p:txBody>
        </p:sp>
        <p:sp>
          <p:nvSpPr>
            <p:cNvPr id="93" name="Rectangle 325"/>
            <p:cNvSpPr>
              <a:spLocks noChangeArrowheads="1"/>
            </p:cNvSpPr>
            <p:nvPr/>
          </p:nvSpPr>
          <p:spPr bwMode="auto">
            <a:xfrm>
              <a:off x="66675" y="2333625"/>
              <a:ext cx="192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80</a:t>
              </a:r>
            </a:p>
          </p:txBody>
        </p:sp>
        <p:sp>
          <p:nvSpPr>
            <p:cNvPr id="94" name="Rectangle 326"/>
            <p:cNvSpPr>
              <a:spLocks noChangeArrowheads="1"/>
            </p:cNvSpPr>
            <p:nvPr/>
          </p:nvSpPr>
          <p:spPr bwMode="auto">
            <a:xfrm>
              <a:off x="66675" y="1968500"/>
              <a:ext cx="1923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90</a:t>
              </a:r>
            </a:p>
          </p:txBody>
        </p:sp>
        <p:sp>
          <p:nvSpPr>
            <p:cNvPr id="95" name="Rectangle 327"/>
            <p:cNvSpPr>
              <a:spLocks noChangeArrowheads="1"/>
            </p:cNvSpPr>
            <p:nvPr/>
          </p:nvSpPr>
          <p:spPr bwMode="auto">
            <a:xfrm>
              <a:off x="0" y="1600200"/>
              <a:ext cx="28854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100</a:t>
              </a:r>
            </a:p>
          </p:txBody>
        </p:sp>
        <p:sp>
          <p:nvSpPr>
            <p:cNvPr id="96" name="Rectangle 328"/>
            <p:cNvSpPr>
              <a:spLocks noChangeArrowheads="1"/>
            </p:cNvSpPr>
            <p:nvPr/>
          </p:nvSpPr>
          <p:spPr bwMode="auto">
            <a:xfrm>
              <a:off x="4491037" y="2144712"/>
              <a:ext cx="38592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0">
                  <a:solidFill>
                    <a:srgbClr val="FFFF00"/>
                  </a:solidFill>
                </a:rPr>
                <a:t>RBM Global Strategic plan targets</a:t>
              </a:r>
            </a:p>
          </p:txBody>
        </p:sp>
        <p:sp>
          <p:nvSpPr>
            <p:cNvPr id="97" name="Rectangle 329"/>
            <p:cNvSpPr>
              <a:spLocks noChangeArrowheads="1"/>
            </p:cNvSpPr>
            <p:nvPr/>
          </p:nvSpPr>
          <p:spPr bwMode="auto">
            <a:xfrm>
              <a:off x="4560887" y="2843212"/>
              <a:ext cx="280352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0">
                  <a:solidFill>
                    <a:srgbClr val="FFFF00"/>
                  </a:solidFill>
                </a:rPr>
                <a:t>RBM Abuja targets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Current Intervention Coverage Summary– MIS 2007 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62000"/>
          <a:ext cx="8382000" cy="4971669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4148515"/>
                <a:gridCol w="1062340"/>
                <a:gridCol w="1057275"/>
                <a:gridCol w="1057275"/>
                <a:gridCol w="1056595"/>
              </a:tblGrid>
              <a:tr h="35052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Indicators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DHS </a:t>
                      </a:r>
                      <a:r>
                        <a:rPr lang="en-US" sz="2400" dirty="0" smtClean="0"/>
                        <a:t>2005</a:t>
                      </a:r>
                      <a:endParaRPr lang="en-US" sz="24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MIS </a:t>
                      </a:r>
                      <a:r>
                        <a:rPr lang="en-US" sz="2800" dirty="0" smtClean="0"/>
                        <a:t>2007</a:t>
                      </a:r>
                      <a:endParaRPr lang="en-US" sz="2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National</a:t>
                      </a:r>
                      <a:endParaRPr lang="en-US" sz="1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Malarious</a:t>
                      </a:r>
                      <a:endParaRPr lang="en-US" sz="16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Malarious</a:t>
                      </a:r>
                      <a:endParaRPr lang="en-US" sz="16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% of HH with at least one net (any net)</a:t>
                      </a:r>
                      <a:endParaRPr lang="en-US" sz="1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5.7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10.7%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69%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% of HH with at least one ITN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6.4%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53.3%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66%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% use of nets (any nets) by children under five</a:t>
                      </a:r>
                      <a:endParaRPr lang="en-US" sz="1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4.3%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44%†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% use of ITNs by children under five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2.8%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42%†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% use of nets (any net) by pregnant women</a:t>
                      </a:r>
                      <a:endParaRPr lang="en-US" sz="1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1.6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2.5%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44%†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% use of ITNs by pregnant women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1.6%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43%†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7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% of children who had a fever in the two weeks preceding the survey</a:t>
                      </a:r>
                      <a:endParaRPr lang="en-US" sz="1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18.7%        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*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24%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7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% of children with a fever who took an anti-malarial (within 24 hrs)</a:t>
                      </a:r>
                      <a:endParaRPr lang="en-US" sz="1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3% (0.7%)  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*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9.5% (3.9%)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12% (5%)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96" name="Rectangle 1"/>
          <p:cNvSpPr>
            <a:spLocks noChangeArrowheads="1"/>
          </p:cNvSpPr>
          <p:nvPr/>
        </p:nvSpPr>
        <p:spPr bwMode="auto">
          <a:xfrm>
            <a:off x="304800" y="6181725"/>
            <a:ext cx="8382000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* </a:t>
            </a:r>
            <a:r>
              <a:rPr lang="en-US" altLang="zh-CN" sz="1400">
                <a:solidFill>
                  <a:srgbClr val="FFFF00"/>
                </a:solidFill>
                <a:ea typeface="SimSun" pitchFamily="2" charset="-122"/>
              </a:rPr>
              <a:t>“</a:t>
            </a:r>
            <a:r>
              <a:rPr lang="en-US" altLang="zh-CN" sz="140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malarious areas</a:t>
            </a:r>
            <a:r>
              <a:rPr lang="en-US" altLang="zh-CN" sz="1400">
                <a:solidFill>
                  <a:srgbClr val="FFFF00"/>
                </a:solidFill>
                <a:ea typeface="SimSun" pitchFamily="2" charset="-122"/>
              </a:rPr>
              <a:t>”</a:t>
            </a:r>
            <a:r>
              <a:rPr lang="en-US" altLang="zh-CN" sz="140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 defined as areas &lt;2000 meters elevation; 2005 DHS did not include this measure.</a:t>
            </a:r>
          </a:p>
          <a:p>
            <a:pPr eaLnBrk="0" hangingPunct="0"/>
            <a:r>
              <a:rPr lang="en-US" altLang="zh-CN" sz="1400">
                <a:solidFill>
                  <a:srgbClr val="FFFF00"/>
                </a:solidFill>
                <a:ea typeface="SimSun" pitchFamily="2" charset="-122"/>
              </a:rPr>
              <a:t>†</a:t>
            </a:r>
            <a:r>
              <a:rPr lang="en-US" altLang="zh-CN" sz="140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 among those in HH with a net, net-use rates for children or pregnant women were 60% and 66% respectively</a:t>
            </a:r>
            <a:r>
              <a:rPr lang="en-US" altLang="zh-CN" sz="1400">
                <a:solidFill>
                  <a:srgbClr val="FFFF00"/>
                </a:solidFill>
                <a:ea typeface="SimSun" pitchFamily="2" charset="-122"/>
              </a:rPr>
              <a:t> </a:t>
            </a:r>
            <a:endParaRPr lang="en-US" altLang="zh-CN" sz="3600">
              <a:solidFill>
                <a:srgbClr val="FFFF00"/>
              </a:solidFill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1295400" y="285750"/>
            <a:ext cx="6400800" cy="6191250"/>
            <a:chOff x="1295400" y="285750"/>
            <a:chExt cx="6400800" cy="6572250"/>
          </a:xfrm>
        </p:grpSpPr>
        <p:pic>
          <p:nvPicPr>
            <p:cNvPr id="9421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838200"/>
              <a:ext cx="6400800" cy="6019800"/>
            </a:xfrm>
            <a:prstGeom prst="rect">
              <a:avLst/>
            </a:prstGeom>
            <a:noFill/>
            <a:ln w="12700" cap="sq" cmpd="sng" algn="ctr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</p:pic>
        <p:pic>
          <p:nvPicPr>
            <p:cNvPr id="9421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5400" y="285750"/>
              <a:ext cx="6400800" cy="552450"/>
            </a:xfrm>
            <a:prstGeom prst="rect">
              <a:avLst/>
            </a:prstGeom>
            <a:noFill/>
            <a:ln w="12700" cap="sq" cmpd="sng" algn="ctr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</p:pic>
      </p:grpSp>
      <p:sp>
        <p:nvSpPr>
          <p:cNvPr id="5" name="Rectangle 4"/>
          <p:cNvSpPr/>
          <p:nvPr/>
        </p:nvSpPr>
        <p:spPr>
          <a:xfrm>
            <a:off x="1676400" y="1728159"/>
            <a:ext cx="1447800" cy="228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19200" y="2362200"/>
            <a:ext cx="6553200" cy="2819400"/>
          </a:xfrm>
        </p:spPr>
        <p:txBody>
          <a:bodyPr/>
          <a:lstStyle/>
          <a:p>
            <a:r>
              <a:rPr lang="en-US" dirty="0" smtClean="0"/>
              <a:t>IMPACTS on Disease burden</a:t>
            </a:r>
            <a:endParaRPr lang="en-US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</p:spPr>
        <p:txBody>
          <a:bodyPr vert="horz" l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770CBC-B454-4881-B733-4CC2EFE41C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304800" y="304800"/>
            <a:ext cx="8534400" cy="1206500"/>
          </a:xfrm>
          <a:prstGeom prst="rect">
            <a:avLst/>
          </a:prstGeom>
        </p:spPr>
        <p:txBody>
          <a:bodyPr vert="horz" lIns="0" tIns="0" rIns="0" bIns="0" anchor="t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rgbClr val="FFFF00"/>
                </a:solidFill>
                <a:effectLst>
                  <a:reflection blurRad="12000" stA="25000" endPos="49000" dist="5000" dir="5400000" sy="-100000" algn="bl" rotWithShape="0"/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Morbidity and mortality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" y="1066801"/>
          <a:ext cx="830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304800" y="304800"/>
            <a:ext cx="8534400" cy="1206500"/>
          </a:xfrm>
          <a:prstGeom prst="rect">
            <a:avLst/>
          </a:prstGeom>
        </p:spPr>
        <p:txBody>
          <a:bodyPr vert="horz" lIns="0" tIns="0" rIns="0" bIns="0" anchor="t">
            <a:normAutofit/>
          </a:bodyPr>
          <a:lstStyle/>
          <a:p>
            <a:pPr lvl="0">
              <a:defRPr/>
            </a:pPr>
            <a:r>
              <a:rPr lang="en-US" sz="2800" b="1" dirty="0" smtClean="0"/>
              <a:t>Malaria and non malaria admissions and deaths in Ethiopia, 2002–2009</a:t>
            </a:r>
            <a:endParaRPr kumimoji="0" lang="en-US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rgbClr val="FFFF00"/>
              </a:solidFill>
              <a:effectLst>
                <a:reflection blurRad="12000" stA="25000" endPos="49000" dist="5000" dir="5400000" sy="-100000" algn="bl" rotWithShape="0"/>
              </a:effectLst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pic>
        <p:nvPicPr>
          <p:cNvPr id="260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380" y="1295400"/>
            <a:ext cx="800636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4800" y="6248400"/>
            <a:ext cx="723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rgbClr val="FF3300"/>
              </a:buClr>
              <a:buSzPct val="110000"/>
              <a:buFont typeface="Wingdings" pitchFamily="2" charset="2"/>
              <a:buNone/>
            </a:pPr>
            <a:r>
              <a:rPr lang="en-US" sz="1600" b="1" i="1" dirty="0">
                <a:solidFill>
                  <a:srgbClr val="FFFF00"/>
                </a:solidFill>
                <a:latin typeface="Century Gothic" pitchFamily="34" charset="0"/>
              </a:rPr>
              <a:t>Source</a:t>
            </a:r>
            <a:r>
              <a:rPr lang="en-US" sz="1600" i="1" dirty="0">
                <a:solidFill>
                  <a:srgbClr val="FFFFFF"/>
                </a:solidFill>
                <a:latin typeface="Century Gothic" pitchFamily="34" charset="0"/>
              </a:rPr>
              <a:t>: </a:t>
            </a:r>
            <a:r>
              <a:rPr lang="en-US" sz="1600" i="1" dirty="0" smtClean="0">
                <a:solidFill>
                  <a:srgbClr val="FFFFFF"/>
                </a:solidFill>
                <a:latin typeface="Century Gothic" pitchFamily="34" charset="0"/>
              </a:rPr>
              <a:t>World malaria report, WHO, 2010</a:t>
            </a:r>
            <a:endParaRPr lang="en-US" sz="16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304800" y="304800"/>
            <a:ext cx="8534400" cy="1206500"/>
          </a:xfrm>
          <a:prstGeom prst="rect">
            <a:avLst/>
          </a:prstGeom>
        </p:spPr>
        <p:txBody>
          <a:bodyPr vert="horz" lIns="0" tIns="0" rIns="0" bIns="0" anchor="t">
            <a:normAutofit/>
          </a:bodyPr>
          <a:lstStyle/>
          <a:p>
            <a:pPr lvl="0">
              <a:defRPr/>
            </a:pPr>
            <a:r>
              <a:rPr lang="en-US" sz="2800" b="1" dirty="0" smtClean="0"/>
              <a:t>Malaria and non malaria admissions and deaths in Ethiopia, 2002–2009</a:t>
            </a:r>
            <a:endParaRPr kumimoji="0" lang="en-US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rgbClr val="FFFF00"/>
              </a:solidFill>
              <a:effectLst>
                <a:reflection blurRad="12000" stA="25000" endPos="49000" dist="5000" dir="5400000" sy="-100000" algn="bl" rotWithShape="0"/>
              </a:effectLst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4800" y="6248400"/>
            <a:ext cx="723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rgbClr val="FF3300"/>
              </a:buClr>
              <a:buSzPct val="110000"/>
              <a:buFont typeface="Wingdings" pitchFamily="2" charset="2"/>
              <a:buNone/>
            </a:pPr>
            <a:r>
              <a:rPr lang="en-US" sz="1600" b="1" i="1" dirty="0">
                <a:solidFill>
                  <a:srgbClr val="FFFF00"/>
                </a:solidFill>
                <a:latin typeface="Century Gothic" pitchFamily="34" charset="0"/>
              </a:rPr>
              <a:t>Source</a:t>
            </a:r>
            <a:r>
              <a:rPr lang="en-US" sz="1600" i="1" dirty="0">
                <a:solidFill>
                  <a:srgbClr val="FFFFFF"/>
                </a:solidFill>
                <a:latin typeface="Century Gothic" pitchFamily="34" charset="0"/>
              </a:rPr>
              <a:t>: </a:t>
            </a:r>
            <a:r>
              <a:rPr lang="en-US" sz="1600" i="1" dirty="0" smtClean="0">
                <a:solidFill>
                  <a:srgbClr val="FFFFFF"/>
                </a:solidFill>
                <a:latin typeface="Century Gothic" pitchFamily="34" charset="0"/>
              </a:rPr>
              <a:t>World malaria report, WHO, 2010</a:t>
            </a:r>
            <a:endParaRPr lang="en-US" sz="1600" i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pic>
        <p:nvPicPr>
          <p:cNvPr id="332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971" y="1143000"/>
            <a:ext cx="796705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latin typeface="Century Gothic" pitchFamily="34" charset="0"/>
              </a:rPr>
              <a:t>Malaria Epidemics Recorded, Ethiopia </a:t>
            </a:r>
            <a:br>
              <a:rPr lang="en-US" sz="2800" dirty="0" smtClean="0">
                <a:solidFill>
                  <a:srgbClr val="FFFF00"/>
                </a:solidFill>
                <a:latin typeface="Century Gothic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latin typeface="Century Gothic" pitchFamily="34" charset="0"/>
              </a:rPr>
              <a:t>(July 2000 – June 2008)</a:t>
            </a:r>
            <a:endParaRPr lang="en-US" sz="2800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304800" y="1219200"/>
          <a:ext cx="8582025" cy="497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04800" y="6248400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rgbClr val="FF3300"/>
              </a:buClr>
              <a:buSzPct val="110000"/>
              <a:buFont typeface="Wingdings" pitchFamily="2" charset="2"/>
              <a:buNone/>
            </a:pPr>
            <a:r>
              <a:rPr lang="en-US" sz="1200" b="1" dirty="0">
                <a:solidFill>
                  <a:srgbClr val="FF3300"/>
                </a:solidFill>
                <a:latin typeface="Century Gothic" pitchFamily="34" charset="0"/>
              </a:rPr>
              <a:t>Source</a:t>
            </a:r>
            <a:r>
              <a:rPr lang="en-US" sz="1200" dirty="0">
                <a:solidFill>
                  <a:srgbClr val="FFFFFF"/>
                </a:solidFill>
                <a:latin typeface="Century Gothic" pitchFamily="34" charset="0"/>
              </a:rPr>
              <a:t>: data collected from Regional Health Bureaus, FMOH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Malaria Burden</a:t>
            </a:r>
          </a:p>
        </p:txBody>
      </p:sp>
      <p:graphicFrame>
        <p:nvGraphicFramePr>
          <p:cNvPr id="559175" name="Group 71"/>
          <p:cNvGraphicFramePr>
            <a:graphicFrameLocks noGrp="1"/>
          </p:cNvGraphicFramePr>
          <p:nvPr/>
        </p:nvGraphicFramePr>
        <p:xfrm>
          <a:off x="685800" y="2438400"/>
          <a:ext cx="8077200" cy="2971800"/>
        </p:xfrm>
        <a:graphic>
          <a:graphicData uri="http://schemas.openxmlformats.org/drawingml/2006/table">
            <a:tbl>
              <a:tblPr/>
              <a:tblGrid>
                <a:gridCol w="1524000"/>
                <a:gridCol w="1109663"/>
                <a:gridCol w="1316037"/>
                <a:gridCol w="1316038"/>
                <a:gridCol w="1390650"/>
                <a:gridCol w="1420812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admission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Death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OPD  malaria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OPD  malaria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-confirmed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Slide positivity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&gt;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5 years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-55%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-34%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&lt; 5 years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-52%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-56%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-61%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All ages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-55%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-38%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9" name="Rectangle 66"/>
          <p:cNvSpPr>
            <a:spLocks noChangeArrowheads="1"/>
          </p:cNvSpPr>
          <p:nvPr/>
        </p:nvSpPr>
        <p:spPr bwMode="auto">
          <a:xfrm>
            <a:off x="533400" y="838200"/>
            <a:ext cx="8229600" cy="116955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Weighted </a:t>
            </a:r>
            <a:r>
              <a:rPr lang="en-US" sz="2000" b="1" dirty="0">
                <a:latin typeface="Times New Roman" pitchFamily="18" charset="0"/>
              </a:rPr>
              <a:t>mean of percentage decline of malaria admission, death,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outpatient cases key malaria indicators in children under 5 year and &gt;5 years</a:t>
            </a:r>
            <a:r>
              <a:rPr lang="en-US" sz="2000" b="1" dirty="0" smtClean="0">
                <a:latin typeface="Times New Roman" pitchFamily="18" charset="0"/>
              </a:rPr>
              <a:t>, Ethiopia </a:t>
            </a:r>
            <a:r>
              <a:rPr lang="en-US" sz="2000" b="1" dirty="0">
                <a:latin typeface="Times New Roman" pitchFamily="18" charset="0"/>
              </a:rPr>
              <a:t>2001-2007.</a:t>
            </a:r>
          </a:p>
        </p:txBody>
      </p:sp>
      <p:sp>
        <p:nvSpPr>
          <p:cNvPr id="27690" name="Rectangle 72"/>
          <p:cNvSpPr>
            <a:spLocks noChangeArrowheads="1"/>
          </p:cNvSpPr>
          <p:nvPr/>
        </p:nvSpPr>
        <p:spPr bwMode="auto">
          <a:xfrm>
            <a:off x="685800" y="5562600"/>
            <a:ext cx="8229600" cy="733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Compared: Mean 2001 –2004 as baseline Vs 2007 data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Source: Global Malaria Program Department, WHO, Geneva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772400" cy="1362456"/>
          </a:xfrm>
        </p:spPr>
        <p:txBody>
          <a:bodyPr/>
          <a:lstStyle/>
          <a:p>
            <a:r>
              <a:rPr lang="en-US" dirty="0" smtClean="0"/>
              <a:t>Future Direction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66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Global Malaria Epidemiology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Malaria accounts for one in five of all childhood deaths in Africa every year.</a:t>
            </a:r>
          </a:p>
          <a:p>
            <a:pPr>
              <a:lnSpc>
                <a:spcPct val="90000"/>
              </a:lnSpc>
              <a:spcBef>
                <a:spcPct val="60000"/>
              </a:spcBef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Malaria epidemic causes &gt;12 million malaria episodes &amp; up to 310,000 deaths in Africa annually</a:t>
            </a:r>
          </a:p>
          <a:p>
            <a:pPr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Malaria transmission occurs in 109 countries and territories. </a:t>
            </a:r>
          </a:p>
          <a:p>
            <a:pPr lvl="1"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These are areas between 45°N and 40°S latitude. These countries possess tropical or subtropical zones where optimal climatic condition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favourable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the development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anopheline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mosquito and parasites exists. </a:t>
            </a:r>
          </a:p>
          <a:p>
            <a:pPr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l">
              <a:defRPr/>
            </a:pPr>
            <a:fld id="{1C6C9680-C9CE-4CAE-B0B1-8DB01EB5F126}" type="slidenum">
              <a:rPr lang="en-US" smtClean="0"/>
              <a:pPr algn="l">
                <a:defRPr/>
              </a:pPr>
              <a:t>30</a:t>
            </a:fld>
            <a:endParaRPr lang="en-US" smtClean="0"/>
          </a:p>
        </p:txBody>
      </p:sp>
      <p:sp>
        <p:nvSpPr>
          <p:cNvPr id="453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6324600" cy="7493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The Strategic Plan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648200" cy="4495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Name</a:t>
            </a:r>
            <a:r>
              <a:rPr lang="en-US" dirty="0" smtClean="0">
                <a:solidFill>
                  <a:srgbClr val="FFFFFF"/>
                </a:solidFill>
              </a:rPr>
              <a:t>: </a:t>
            </a:r>
            <a:r>
              <a:rPr lang="en-GB" sz="2400" b="1" dirty="0" smtClean="0"/>
              <a:t>NATIONAL STRATEGIC PLAN FOR MALARIA PREVENTION, CONTROL AND ELIMINATION IN ETHIOPIA</a:t>
            </a:r>
            <a:endParaRPr lang="en-GB" b="1" dirty="0" smtClean="0"/>
          </a:p>
          <a:p>
            <a:pPr marL="609600" indent="-609600" eaLnBrk="1" hangingPunct="1"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Year covers</a:t>
            </a:r>
            <a:r>
              <a:rPr lang="en-US" dirty="0" smtClean="0">
                <a:solidFill>
                  <a:srgbClr val="FFFFFF"/>
                </a:solidFill>
              </a:rPr>
              <a:t>: </a:t>
            </a:r>
            <a:r>
              <a:rPr lang="en-US" sz="2800" dirty="0" smtClean="0">
                <a:solidFill>
                  <a:srgbClr val="FFFFFF"/>
                </a:solidFill>
              </a:rPr>
              <a:t>2010 – 2015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114425"/>
            <a:ext cx="417195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algn="l" rotWithShape="0">
              <a:prstClr val="black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l">
              <a:defRPr/>
            </a:pPr>
            <a:fld id="{7828A00A-6511-490D-BDF8-D559D861BE94}" type="slidenum">
              <a:rPr lang="en-US" smtClean="0"/>
              <a:pPr algn="l">
                <a:defRPr/>
              </a:pPr>
              <a:t>31</a:t>
            </a:fld>
            <a:endParaRPr lang="en-US" smtClean="0"/>
          </a:p>
        </p:txBody>
      </p:sp>
      <p:sp>
        <p:nvSpPr>
          <p:cNvPr id="453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81000"/>
            <a:ext cx="7772400" cy="6731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1. Vision and Goals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Vision</a:t>
            </a:r>
            <a:r>
              <a:rPr lang="en-US" dirty="0" smtClean="0">
                <a:solidFill>
                  <a:srgbClr val="FFFFFF"/>
                </a:solidFill>
              </a:rPr>
              <a:t>: </a:t>
            </a:r>
            <a:r>
              <a:rPr lang="en-US" sz="2800" dirty="0" smtClean="0">
                <a:solidFill>
                  <a:srgbClr val="FFFFFF"/>
                </a:solidFill>
              </a:rPr>
              <a:t>To eliminate malaria nationwide by 2020 </a:t>
            </a:r>
            <a:endParaRPr lang="en-US" dirty="0" smtClean="0">
              <a:solidFill>
                <a:srgbClr val="FFFFFF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Goals:</a:t>
            </a:r>
            <a:r>
              <a:rPr lang="en-US" sz="2800" dirty="0" smtClean="0"/>
              <a:t> </a:t>
            </a:r>
          </a:p>
          <a:p>
            <a:pPr marL="609600" indent="-609600" eaLnBrk="1" hangingPunct="1"/>
            <a:r>
              <a:rPr lang="en-GB" dirty="0" smtClean="0"/>
              <a:t>By 2015, achieve malaria elimination within specific geographical areas with historically low malaria transmission </a:t>
            </a:r>
            <a:endParaRPr lang="en-US" dirty="0" smtClean="0"/>
          </a:p>
          <a:p>
            <a:pPr marL="609600" indent="-609600" eaLnBrk="1" hangingPunct="1"/>
            <a:r>
              <a:rPr lang="en-GB" dirty="0" smtClean="0"/>
              <a:t>By 2015, achieve near zero malaria transmission in the remaining </a:t>
            </a:r>
            <a:r>
              <a:rPr lang="en-GB" dirty="0" err="1" smtClean="0"/>
              <a:t>malarious</a:t>
            </a:r>
            <a:r>
              <a:rPr lang="en-GB" dirty="0" smtClean="0"/>
              <a:t> areas of the country</a:t>
            </a:r>
            <a:endParaRPr lang="en-US" dirty="0" smtClean="0"/>
          </a:p>
          <a:p>
            <a:pPr marL="1409700" lvl="2" indent="-609600" eaLnBrk="1" hangingPunct="1">
              <a:lnSpc>
                <a:spcPct val="80000"/>
              </a:lnSpc>
              <a:buFontTx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l">
              <a:defRPr/>
            </a:pPr>
            <a:fld id="{61E5713B-D78D-436F-9C96-00DE356E9F10}" type="slidenum">
              <a:rPr lang="en-US" smtClean="0"/>
              <a:pPr algn="l">
                <a:defRPr/>
              </a:pPr>
              <a:t>32</a:t>
            </a:fld>
            <a:endParaRPr lang="en-US" smtClean="0"/>
          </a:p>
        </p:txBody>
      </p:sp>
      <p:sp>
        <p:nvSpPr>
          <p:cNvPr id="436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70104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Framework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970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228600" y="1295400"/>
            <a:ext cx="8001000" cy="4870450"/>
            <a:chOff x="1440" y="4481"/>
            <a:chExt cx="9360" cy="7669"/>
          </a:xfrm>
        </p:grpSpPr>
        <p:sp>
          <p:nvSpPr>
            <p:cNvPr id="29702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440" y="4481"/>
              <a:ext cx="9360" cy="7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432" name="Text Box 16"/>
            <p:cNvSpPr txBox="1">
              <a:spLocks noChangeArrowheads="1"/>
            </p:cNvSpPr>
            <p:nvPr/>
          </p:nvSpPr>
          <p:spPr bwMode="auto">
            <a:xfrm>
              <a:off x="3357" y="4481"/>
              <a:ext cx="5516" cy="186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tabLst>
                  <a:tab pos="90488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Trebuchet MS" pitchFamily="34" charset="0"/>
                  <a:ea typeface="Times New Roman" pitchFamily="18" charset="0"/>
                </a:rPr>
                <a:t>GOALS</a:t>
              </a:r>
              <a:endParaRPr lang="en-US" sz="1050" b="1" dirty="0">
                <a:solidFill>
                  <a:srgbClr val="0000FF"/>
                </a:solidFill>
              </a:endParaRPr>
            </a:p>
            <a:p>
              <a:pPr eaLnBrk="0" hangingPunct="0">
                <a:buFontTx/>
                <a:buChar char="•"/>
                <a:tabLst>
                  <a:tab pos="90488" algn="l"/>
                </a:tabLst>
                <a:defRPr/>
              </a:pPr>
              <a:r>
                <a:rPr lang="en-US" sz="1100" b="1" dirty="0">
                  <a:solidFill>
                    <a:srgbClr val="0000FF"/>
                  </a:solidFill>
                  <a:latin typeface="Trebuchet MS" pitchFamily="34" charset="0"/>
                  <a:ea typeface="Times New Roman" pitchFamily="18" charset="0"/>
                </a:rPr>
                <a:t>By 2015, achieve malaria elimination within specific geographical areas with</a:t>
              </a:r>
              <a:r>
                <a:rPr lang="en-US" sz="1400" b="1" dirty="0">
                  <a:solidFill>
                    <a:srgbClr val="0000FF"/>
                  </a:solidFill>
                  <a:latin typeface="Trebuchet MS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lang="en-US" sz="1100" b="1" dirty="0">
                  <a:solidFill>
                    <a:srgbClr val="0000FF"/>
                  </a:solidFill>
                  <a:latin typeface="Trebuchet MS" pitchFamily="34" charset="0"/>
                  <a:ea typeface="Times New Roman" pitchFamily="18" charset="0"/>
                </a:rPr>
                <a:t>historically low malaria</a:t>
              </a:r>
              <a:r>
                <a:rPr lang="en-US" sz="1400" b="1" dirty="0">
                  <a:solidFill>
                    <a:srgbClr val="0000FF"/>
                  </a:solidFill>
                  <a:latin typeface="Trebuchet MS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lang="en-US" sz="1100" b="1" dirty="0">
                  <a:solidFill>
                    <a:srgbClr val="0000FF"/>
                  </a:solidFill>
                  <a:latin typeface="Trebuchet MS" pitchFamily="34" charset="0"/>
                  <a:ea typeface="Times New Roman" pitchFamily="18" charset="0"/>
                  <a:cs typeface="Tahoma" pitchFamily="34" charset="0"/>
                </a:rPr>
                <a:t>transmission </a:t>
              </a:r>
              <a:endParaRPr lang="en-US" sz="1050" b="1" dirty="0">
                <a:solidFill>
                  <a:srgbClr val="0000FF"/>
                </a:solidFill>
              </a:endParaRPr>
            </a:p>
            <a:p>
              <a:pPr eaLnBrk="0" hangingPunct="0">
                <a:buFontTx/>
                <a:buChar char="•"/>
                <a:tabLst>
                  <a:tab pos="90488" algn="l"/>
                </a:tabLst>
                <a:defRPr/>
              </a:pPr>
              <a:r>
                <a:rPr lang="en-US" sz="1100" b="1" dirty="0">
                  <a:solidFill>
                    <a:srgbClr val="0000FF"/>
                  </a:solidFill>
                  <a:latin typeface="Trebuchet MS" pitchFamily="34" charset="0"/>
                  <a:ea typeface="Times New Roman" pitchFamily="18" charset="0"/>
                  <a:cs typeface="Tahoma" pitchFamily="34" charset="0"/>
                </a:rPr>
                <a:t>By 2015, achieve near zero malaria</a:t>
              </a:r>
              <a:r>
                <a:rPr lang="en-US" sz="1400" b="1" dirty="0">
                  <a:solidFill>
                    <a:srgbClr val="0000FF"/>
                  </a:solidFill>
                  <a:latin typeface="Trebuchet MS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lang="en-US" sz="1100" b="1" dirty="0">
                  <a:solidFill>
                    <a:srgbClr val="0000FF"/>
                  </a:solidFill>
                  <a:latin typeface="Trebuchet MS" pitchFamily="34" charset="0"/>
                  <a:ea typeface="Times New Roman" pitchFamily="18" charset="0"/>
                  <a:cs typeface="Tahoma" pitchFamily="34" charset="0"/>
                </a:rPr>
                <a:t>transmission in the remaining malarious areas of the country</a:t>
              </a:r>
              <a:endParaRPr lang="en-US" sz="1050" b="1" dirty="0">
                <a:solidFill>
                  <a:srgbClr val="0000FF"/>
                </a:solidFill>
              </a:endParaRPr>
            </a:p>
            <a:p>
              <a:pPr eaLnBrk="0" hangingPunct="0">
                <a:tabLst>
                  <a:tab pos="90488" algn="l"/>
                </a:tabLst>
                <a:defRPr/>
              </a:pPr>
              <a:endParaRPr 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72431" name="Text Box 15"/>
            <p:cNvSpPr txBox="1">
              <a:spLocks noChangeArrowheads="1"/>
            </p:cNvSpPr>
            <p:nvPr/>
          </p:nvSpPr>
          <p:spPr bwMode="auto">
            <a:xfrm>
              <a:off x="3357" y="6847"/>
              <a:ext cx="5516" cy="106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16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OBJECTIVES</a:t>
              </a:r>
              <a:endParaRPr lang="en-US" sz="1050" b="1" dirty="0">
                <a:solidFill>
                  <a:srgbClr val="FFFF00"/>
                </a:solidFill>
              </a:endParaRPr>
            </a:p>
            <a:p>
              <a:pPr eaLnBrk="0" hangingPunct="0">
                <a:defRPr/>
              </a:pPr>
              <a:r>
                <a:rPr lang="en-US" sz="11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  <a:cs typeface="Times New Roman" pitchFamily="18" charset="0"/>
                </a:rPr>
                <a:t>Consolidate the achievements of the 2006-2010 National Strategic Plan, and sustain its impacts</a:t>
              </a:r>
              <a:endParaRPr lang="en-US" sz="32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572430" name="Text Box 14"/>
            <p:cNvSpPr txBox="1">
              <a:spLocks noChangeArrowheads="1"/>
            </p:cNvSpPr>
            <p:nvPr/>
          </p:nvSpPr>
          <p:spPr bwMode="auto">
            <a:xfrm>
              <a:off x="3357" y="8547"/>
              <a:ext cx="5516" cy="182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tabLst>
                  <a:tab pos="180975" algn="l"/>
                </a:tabLst>
                <a:defRPr/>
              </a:pPr>
              <a:r>
                <a:rPr lang="en-US" sz="16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STRATEGIES</a:t>
              </a:r>
              <a:endParaRPr lang="en-US" sz="1050" b="1" dirty="0">
                <a:solidFill>
                  <a:srgbClr val="FFFF00"/>
                </a:solidFill>
              </a:endParaRPr>
            </a:p>
            <a:p>
              <a:pPr algn="just" eaLnBrk="0" hangingPunct="0">
                <a:buFontTx/>
                <a:buChar char="•"/>
                <a:tabLst>
                  <a:tab pos="180975" algn="l"/>
                </a:tabLst>
                <a:defRPr/>
              </a:pPr>
              <a:r>
                <a:rPr lang="en-US" sz="11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Community empowerment and mobilization</a:t>
              </a:r>
              <a:endParaRPr lang="en-US" sz="1050" b="1" dirty="0">
                <a:solidFill>
                  <a:srgbClr val="FFFF00"/>
                </a:solidFill>
              </a:endParaRPr>
            </a:p>
            <a:p>
              <a:pPr algn="just" eaLnBrk="0" hangingPunct="0">
                <a:buFontTx/>
                <a:buChar char="•"/>
                <a:tabLst>
                  <a:tab pos="180975" algn="l"/>
                </a:tabLst>
                <a:defRPr/>
              </a:pPr>
              <a:r>
                <a:rPr lang="en-US" sz="11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Diagnosis and Case management, including active case detection</a:t>
              </a:r>
              <a:endParaRPr lang="en-US" sz="1050" b="1" dirty="0">
                <a:solidFill>
                  <a:srgbClr val="FFFF00"/>
                </a:solidFill>
              </a:endParaRPr>
            </a:p>
            <a:p>
              <a:pPr algn="just" eaLnBrk="0" hangingPunct="0">
                <a:buFontTx/>
                <a:buChar char="•"/>
                <a:tabLst>
                  <a:tab pos="180975" algn="l"/>
                </a:tabLst>
                <a:defRPr/>
              </a:pPr>
              <a:r>
                <a:rPr lang="fr-FR" sz="1100" b="1" dirty="0" err="1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Prevention</a:t>
              </a:r>
              <a:r>
                <a:rPr lang="fr-FR" sz="11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 [</a:t>
              </a:r>
              <a:r>
                <a:rPr lang="fr-FR" sz="1100" b="1" dirty="0" err="1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LLINs</a:t>
              </a:r>
              <a:r>
                <a:rPr lang="fr-FR" sz="11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 distribution, IRS]</a:t>
              </a:r>
              <a:endParaRPr lang="en-US" sz="1050" b="1" dirty="0">
                <a:solidFill>
                  <a:srgbClr val="FFFF00"/>
                </a:solidFill>
              </a:endParaRPr>
            </a:p>
            <a:p>
              <a:pPr algn="just" eaLnBrk="0" hangingPunct="0">
                <a:buFontTx/>
                <a:buChar char="•"/>
                <a:tabLst>
                  <a:tab pos="180975" algn="l"/>
                </a:tabLst>
                <a:defRPr/>
              </a:pPr>
              <a:r>
                <a:rPr lang="en-US" sz="11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Active surveillance and epidemic control</a:t>
              </a:r>
              <a:endParaRPr lang="en-US" sz="32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572429" name="Text Box 13"/>
            <p:cNvSpPr txBox="1">
              <a:spLocks noChangeArrowheads="1"/>
            </p:cNvSpPr>
            <p:nvPr/>
          </p:nvSpPr>
          <p:spPr bwMode="auto">
            <a:xfrm>
              <a:off x="9659" y="4481"/>
              <a:ext cx="817" cy="609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M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O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N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I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T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O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R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I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N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g 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&amp;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E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V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A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L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U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A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T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I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O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r>
                <a:rPr lang="en-US" sz="1200" b="1" dirty="0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N</a:t>
              </a:r>
              <a:endParaRPr lang="en-US" sz="1200" b="1" dirty="0">
                <a:solidFill>
                  <a:srgbClr val="FFFF00"/>
                </a:solidFill>
              </a:endParaRPr>
            </a:p>
            <a:p>
              <a:pPr algn="ctr" eaLnBrk="0" hangingPunct="0">
                <a:defRPr/>
              </a:pPr>
              <a:endParaRPr lang="en-US" sz="40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572428" name="AutoShape 12"/>
            <p:cNvSpPr>
              <a:spLocks noChangeArrowheads="1"/>
            </p:cNvSpPr>
            <p:nvPr/>
          </p:nvSpPr>
          <p:spPr bwMode="auto">
            <a:xfrm>
              <a:off x="5653" y="6341"/>
              <a:ext cx="755" cy="491"/>
            </a:xfrm>
            <a:prstGeom prst="up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572427" name="AutoShape 11"/>
            <p:cNvSpPr>
              <a:spLocks noChangeArrowheads="1"/>
            </p:cNvSpPr>
            <p:nvPr/>
          </p:nvSpPr>
          <p:spPr bwMode="auto">
            <a:xfrm>
              <a:off x="5638" y="7915"/>
              <a:ext cx="755" cy="572"/>
            </a:xfrm>
            <a:prstGeom prst="up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572426" name="AutoShape 10"/>
            <p:cNvSpPr>
              <a:spLocks noChangeArrowheads="1"/>
            </p:cNvSpPr>
            <p:nvPr/>
          </p:nvSpPr>
          <p:spPr bwMode="auto">
            <a:xfrm>
              <a:off x="5620" y="10418"/>
              <a:ext cx="755" cy="638"/>
            </a:xfrm>
            <a:prstGeom prst="up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572425" name="AutoShape 9"/>
            <p:cNvSpPr>
              <a:spLocks noChangeArrowheads="1"/>
            </p:cNvSpPr>
            <p:nvPr/>
          </p:nvSpPr>
          <p:spPr bwMode="auto">
            <a:xfrm rot="16200000">
              <a:off x="8842" y="9063"/>
              <a:ext cx="754" cy="566"/>
            </a:xfrm>
            <a:prstGeom prst="up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572424" name="AutoShape 8"/>
            <p:cNvSpPr>
              <a:spLocks noChangeArrowheads="1"/>
            </p:cNvSpPr>
            <p:nvPr/>
          </p:nvSpPr>
          <p:spPr bwMode="auto">
            <a:xfrm>
              <a:off x="9659" y="10546"/>
              <a:ext cx="754" cy="565"/>
            </a:xfrm>
            <a:prstGeom prst="up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572420" name="Text Box 4"/>
            <p:cNvSpPr txBox="1">
              <a:spLocks noChangeArrowheads="1"/>
            </p:cNvSpPr>
            <p:nvPr/>
          </p:nvSpPr>
          <p:spPr bwMode="auto">
            <a:xfrm>
              <a:off x="3357" y="11127"/>
              <a:ext cx="7119" cy="93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1400" b="1">
                  <a:solidFill>
                    <a:srgbClr val="FFFF00"/>
                  </a:solidFill>
                  <a:latin typeface="Trebuchet MS" pitchFamily="34" charset="0"/>
                  <a:ea typeface="Times New Roman" pitchFamily="18" charset="0"/>
                </a:rPr>
                <a:t>Multi-program initiatives to strengthen the overall health system and capacity building</a:t>
              </a:r>
              <a:endParaRPr lang="en-US" sz="32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572419" name="AutoShape 3"/>
            <p:cNvSpPr>
              <a:spLocks noChangeArrowheads="1"/>
            </p:cNvSpPr>
            <p:nvPr/>
          </p:nvSpPr>
          <p:spPr bwMode="auto">
            <a:xfrm rot="16200000">
              <a:off x="8872" y="7168"/>
              <a:ext cx="754" cy="566"/>
            </a:xfrm>
            <a:prstGeom prst="up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572418" name="AutoShape 2"/>
            <p:cNvSpPr>
              <a:spLocks noChangeArrowheads="1"/>
            </p:cNvSpPr>
            <p:nvPr/>
          </p:nvSpPr>
          <p:spPr bwMode="auto">
            <a:xfrm rot="16200000">
              <a:off x="8872" y="5028"/>
              <a:ext cx="754" cy="566"/>
            </a:xfrm>
            <a:prstGeom prst="up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l">
              <a:defRPr/>
            </a:pPr>
            <a:fld id="{8EFB85A3-4ACD-4C97-BAE2-EC2DEEF616E7}" type="slidenum">
              <a:rPr lang="en-US" smtClean="0"/>
              <a:pPr algn="l">
                <a:defRPr/>
              </a:pPr>
              <a:t>33</a:t>
            </a:fld>
            <a:endParaRPr lang="en-US" smtClean="0"/>
          </a:p>
        </p:txBody>
      </p:sp>
      <p:sp>
        <p:nvSpPr>
          <p:cNvPr id="453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7772400" cy="6731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Why now?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4876800"/>
          </a:xfrm>
        </p:spPr>
        <p:txBody>
          <a:bodyPr/>
          <a:lstStyle/>
          <a:p>
            <a:pPr marL="609600" indent="-609600" eaLnBrk="1" hangingPunct="1"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Ethiopia has already scaled up all the malaria interventions</a:t>
            </a:r>
          </a:p>
        </p:txBody>
      </p:sp>
      <p:pic>
        <p:nvPicPr>
          <p:cNvPr id="5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2203130"/>
            <a:ext cx="8077200" cy="4654869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52384"/>
            <a:ext cx="83820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/>
              <a:t>Malaria distribution and status of intervention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34</a:t>
            </a:fld>
            <a:endParaRPr lang="en-US" smtClean="0"/>
          </a:p>
        </p:txBody>
      </p:sp>
      <p:pic>
        <p:nvPicPr>
          <p:cNvPr id="9" name="Picture 8" descr="World malaria map.jpg"/>
          <p:cNvPicPr>
            <a:picLocks noChangeAspect="1"/>
          </p:cNvPicPr>
          <p:nvPr/>
        </p:nvPicPr>
        <p:blipFill>
          <a:blip r:embed="rId3" cstate="print"/>
          <a:srcRect l="5833"/>
          <a:stretch>
            <a:fillRect/>
          </a:stretch>
        </p:blipFill>
        <p:spPr>
          <a:xfrm>
            <a:off x="152400" y="1160780"/>
            <a:ext cx="8839200" cy="49352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l">
              <a:defRPr/>
            </a:pPr>
            <a:fld id="{8EFB85A3-4ACD-4C97-BAE2-EC2DEEF616E7}" type="slidenum">
              <a:rPr lang="en-US" smtClean="0"/>
              <a:pPr algn="l">
                <a:defRPr/>
              </a:pPr>
              <a:t>35</a:t>
            </a:fld>
            <a:endParaRPr lang="en-US" smtClean="0"/>
          </a:p>
        </p:txBody>
      </p:sp>
      <p:sp>
        <p:nvSpPr>
          <p:cNvPr id="453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7772400" cy="6731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Why now?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4876800"/>
          </a:xfrm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There is significant reduction in burden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There is global commitment to eliminate malaria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There is high level commitment 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Ample opportunity of funding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Extensive health expansion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There are good intervention strategies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52384"/>
            <a:ext cx="83820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/>
              <a:t>Malaria distribution and status of intervention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DC694-8ECB-4F47-B6CE-DAF48A263A68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6" name="Picture 5" descr="Global malaria distribution 2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0519" y="1066801"/>
            <a:ext cx="8035934" cy="5029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Africa Malaria Epidemiology</a:t>
            </a:r>
            <a:endParaRPr lang="en-US" sz="3600" b="1" dirty="0" smtClean="0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5334000" y="914400"/>
            <a:ext cx="3657600" cy="420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615 million Africans 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risk</a:t>
            </a:r>
          </a:p>
          <a:p>
            <a:pPr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Less stable malaria – vulnerable populations … approx 125 million at risk </a:t>
            </a:r>
          </a:p>
          <a:p>
            <a:pPr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More stable malaria – vulnerable populations are approx 490 million</a:t>
            </a:r>
          </a:p>
          <a:p>
            <a:pPr>
              <a:spcBef>
                <a:spcPct val="50000"/>
              </a:spcBef>
              <a:spcAft>
                <a:spcPts val="6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9" name="Picture 9" descr="malar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914400"/>
            <a:ext cx="51482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5000" y="1295400"/>
            <a:ext cx="3429000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ct val="150000"/>
              </a:lnSpc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75% of the land (&lt;2000m) </a:t>
            </a:r>
            <a:r>
              <a:rPr lang="en-US" dirty="0" err="1" smtClean="0"/>
              <a:t>malarious</a:t>
            </a:r>
            <a:endParaRPr lang="en-US" dirty="0" smtClean="0"/>
          </a:p>
          <a:p>
            <a:pPr lvl="1" indent="-457200">
              <a:lnSpc>
                <a:spcPct val="150000"/>
              </a:lnSpc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2/3 of the population at risk</a:t>
            </a:r>
          </a:p>
          <a:p>
            <a:pPr lvl="1" indent="-457200">
              <a:lnSpc>
                <a:spcPct val="150000"/>
              </a:lnSpc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Transmission - Major, September - December, </a:t>
            </a:r>
          </a:p>
          <a:p>
            <a:pPr lvl="2" indent="-457200">
              <a:lnSpc>
                <a:spcPct val="150000"/>
              </a:lnSpc>
              <a:buClr>
                <a:srgbClr val="FFFF00"/>
              </a:buClr>
              <a:buSzPct val="110000"/>
            </a:pPr>
            <a:r>
              <a:rPr lang="en-US" dirty="0" smtClean="0"/>
              <a:t>Minor, April - May</a:t>
            </a:r>
          </a:p>
          <a:p>
            <a:pPr lvl="1" indent="-457200">
              <a:lnSpc>
                <a:spcPct val="150000"/>
              </a:lnSpc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04800"/>
            <a:ext cx="601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66FF"/>
              </a:buClr>
            </a:pP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Ethiopia Malaria Epidemiology</a:t>
            </a:r>
            <a:endParaRPr lang="en-U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8" descr="Transmission-GF6Doc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 r="70605" b="60001"/>
          <a:stretch>
            <a:fillRect/>
          </a:stretch>
        </p:blipFill>
        <p:spPr bwMode="auto">
          <a:xfrm>
            <a:off x="304800" y="1371600"/>
            <a:ext cx="5486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Ethiopia Malaria Epidemiology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Aft>
                <a:spcPct val="300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3600" dirty="0" smtClean="0"/>
              <a:t>Malaria is a major public health problem in Ethiopia </a:t>
            </a:r>
          </a:p>
          <a:p>
            <a:pPr marL="908050" lvl="1" indent="-436563" eaLnBrk="1" hangingPunct="1">
              <a:lnSpc>
                <a:spcPct val="80000"/>
              </a:lnSpc>
              <a:spcAft>
                <a:spcPct val="300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3200" dirty="0" smtClean="0"/>
              <a:t>Every year it was the leading cause of out patient consultations, admissions and death</a:t>
            </a:r>
          </a:p>
          <a:p>
            <a:pPr marL="908050" lvl="1" indent="-436563" eaLnBrk="1" hangingPunct="1">
              <a:lnSpc>
                <a:spcPct val="80000"/>
              </a:lnSpc>
              <a:spcAft>
                <a:spcPct val="30000"/>
              </a:spcAft>
              <a:buClr>
                <a:srgbClr val="FFFF0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3200" dirty="0" smtClean="0"/>
              <a:t>Recently, however, the rapid scale up of interventions has brought about significant decline in malaria burden</a:t>
            </a:r>
          </a:p>
          <a:p>
            <a:pPr>
              <a:buClr>
                <a:srgbClr val="FFFF00"/>
              </a:buClr>
              <a:buSzPct val="110000"/>
              <a:buFont typeface="Wingdings" pitchFamily="2" charset="2"/>
              <a:buChar char="§"/>
            </a:pP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304800"/>
            <a:ext cx="8464550" cy="892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dirty="0"/>
              <a:t>Important milestones in the control of malaria</a:t>
            </a:r>
            <a:endParaRPr lang="en-US" dirty="0">
              <a:effectLst/>
            </a:endParaRP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266700" y="990600"/>
            <a:ext cx="859155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274320">
              <a:spcBef>
                <a:spcPts val="600"/>
              </a:spcBef>
              <a:spcAft>
                <a:spcPts val="600"/>
              </a:spcAft>
              <a:tabLst>
                <a:tab pos="274320" algn="l"/>
              </a:tabLst>
              <a:defRPr/>
            </a:pP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defTabSz="274320">
              <a:spcBef>
                <a:spcPts val="600"/>
              </a:spcBef>
              <a:spcAft>
                <a:spcPts val="600"/>
              </a:spcAft>
              <a:tabLst>
                <a:tab pos="274320" algn="l"/>
              </a:tabLst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1944-45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First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indoor spraying with DDT in Italy, Venezuela, Guyana	</a:t>
            </a:r>
          </a:p>
          <a:p>
            <a:pPr defTabSz="274320">
              <a:spcBef>
                <a:spcPts val="600"/>
              </a:spcBef>
              <a:spcAft>
                <a:spcPts val="600"/>
              </a:spcAft>
              <a:tabLst>
                <a:tab pos="274320" algn="l"/>
              </a:tabLst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1955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Adoption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the principle of malaria eradication by the 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14</a:t>
            </a:r>
            <a:r>
              <a:rPr lang="en-GB" sz="20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						Word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Health Assembly	</a:t>
            </a:r>
          </a:p>
          <a:p>
            <a:pPr defTabSz="274320">
              <a:spcBef>
                <a:spcPts val="600"/>
              </a:spcBef>
              <a:spcAft>
                <a:spcPts val="600"/>
              </a:spcAft>
              <a:tabLst>
                <a:tab pos="274320" algn="l"/>
              </a:tabLst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1957-69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Worldwide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malaria eradication programme (WHO)	</a:t>
            </a:r>
          </a:p>
          <a:p>
            <a:pPr defTabSz="274320">
              <a:spcBef>
                <a:spcPts val="600"/>
              </a:spcBef>
              <a:spcAft>
                <a:spcPts val="600"/>
              </a:spcAft>
              <a:tabLst>
                <a:tab pos="274320" algn="l"/>
              </a:tabLst>
              <a:defRPr/>
            </a:pP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1969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Revision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the global strategy of malaria eradication: need 	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		for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greater involvement of general health services	</a:t>
            </a:r>
          </a:p>
          <a:p>
            <a:pPr defTabSz="274320">
              <a:spcBef>
                <a:spcPts val="600"/>
              </a:spcBef>
              <a:spcAft>
                <a:spcPts val="600"/>
              </a:spcAft>
              <a:tabLst>
                <a:tab pos="274320" algn="l"/>
              </a:tabLst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1973-78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Marked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resurgence of malaria in southern and south-		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			eastern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Asia	</a:t>
            </a:r>
          </a:p>
          <a:p>
            <a:pPr defTabSz="274320">
              <a:spcBef>
                <a:spcPts val="600"/>
              </a:spcBef>
              <a:spcAft>
                <a:spcPts val="600"/>
              </a:spcAft>
              <a:tabLst>
                <a:tab pos="274320" algn="l"/>
              </a:tabLst>
              <a:defRPr/>
            </a:pP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1978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Reorientation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malaria control strategy, following the 			</a:t>
            </a: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			recommendations </a:t>
            </a:r>
            <a:r>
              <a:rPr lang="en-GB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the International Conference of</a:t>
            </a: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			</a:t>
            </a:r>
            <a:r>
              <a:rPr lang="en-GB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				</a:t>
            </a:r>
            <a:r>
              <a:rPr lang="en-GB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Primary </a:t>
            </a:r>
            <a:r>
              <a:rPr lang="en-GB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Health Care held at Alma Ata.	</a:t>
            </a:r>
          </a:p>
          <a:p>
            <a:pPr defTabSz="274320">
              <a:spcBef>
                <a:spcPts val="600"/>
              </a:spcBef>
              <a:spcAft>
                <a:spcPts val="600"/>
              </a:spcAft>
              <a:tabLst>
                <a:tab pos="274320" algn="l"/>
              </a:tabLst>
              <a:defRPr/>
            </a:pPr>
            <a:r>
              <a:rPr lang="en-GB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1992</a:t>
            </a:r>
            <a:r>
              <a:rPr lang="en-GB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Adoption </a:t>
            </a:r>
            <a:r>
              <a:rPr lang="en-GB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the Global Malaria Control Strategy (Amsterdam)	</a:t>
            </a:r>
          </a:p>
          <a:p>
            <a:pPr defTabSz="274320">
              <a:spcBef>
                <a:spcPts val="600"/>
              </a:spcBef>
              <a:spcAft>
                <a:spcPts val="600"/>
              </a:spcAft>
              <a:tabLst>
                <a:tab pos="274320" algn="l"/>
              </a:tabLst>
              <a:defRPr/>
            </a:pPr>
            <a:r>
              <a:rPr lang="en-GB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1998</a:t>
            </a:r>
            <a:r>
              <a:rPr lang="en-GB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Roll </a:t>
            </a:r>
            <a:r>
              <a:rPr lang="en-GB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 Malaria as priority project of WHO	</a:t>
            </a:r>
            <a:endParaRPr lang="en-GB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Important milestones in the control of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malaria in Ethiopia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41838"/>
          </a:xfrm>
        </p:spPr>
        <p:txBody>
          <a:bodyPr/>
          <a:lstStyle/>
          <a:p>
            <a:pPr>
              <a:buClr>
                <a:srgbClr val="FFFF00"/>
              </a:buCl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1959 	   Malaria Eradication Service established</a:t>
            </a:r>
          </a:p>
          <a:p>
            <a:pPr lvl="1">
              <a:buClr>
                <a:srgbClr val="FFFF00"/>
              </a:buClr>
              <a:buNone/>
            </a:pP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One year after major malaria epidemic</a:t>
            </a:r>
          </a:p>
          <a:p>
            <a:pPr lvl="1">
              <a:buClr>
                <a:srgbClr val="FFFF00"/>
              </a:buCl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			Main strategy was Indoor residual spray  </a:t>
            </a:r>
          </a:p>
          <a:p>
            <a:pPr>
              <a:lnSpc>
                <a:spcPct val="150000"/>
              </a:lnSpc>
              <a:buClr>
                <a:srgbClr val="FFFF00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1971 	   Vertical Malaria Control Program</a:t>
            </a:r>
          </a:p>
          <a:p>
            <a:pPr>
              <a:lnSpc>
                <a:spcPct val="150000"/>
              </a:lnSpc>
              <a:buClr>
                <a:srgbClr val="FFFF00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1993 	   Integrated and decentralized Control P.</a:t>
            </a:r>
          </a:p>
          <a:p>
            <a:pPr lvl="1">
              <a:lnSpc>
                <a:spcPct val="150000"/>
              </a:lnSpc>
              <a:buClr>
                <a:srgbClr val="FFFF00"/>
              </a:buClr>
              <a:buNone/>
            </a:pP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Routine malaria control (including vector 		control) to be handed over to PHCUs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  <a:fontScheme name="Stream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8029</TotalTime>
  <Words>1418</Words>
  <Application>Microsoft Office PowerPoint</Application>
  <PresentationFormat>On-screen Show (4:3)</PresentationFormat>
  <Paragraphs>341</Paragraphs>
  <Slides>35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Deluxe</vt:lpstr>
      <vt:lpstr>Photo Editor Photo</vt:lpstr>
      <vt:lpstr>Worksheet</vt:lpstr>
      <vt:lpstr> Assigning Malaria to the Past:   Ethiopia’s National Response to Malaria, its treatment and elimination </vt:lpstr>
      <vt:lpstr>Global Malaria Epidemiology</vt:lpstr>
      <vt:lpstr>Global Malaria Epidemiology</vt:lpstr>
      <vt:lpstr>Malaria distribution and status of intervention</vt:lpstr>
      <vt:lpstr>Africa Malaria Epidemiology</vt:lpstr>
      <vt:lpstr>Slide 6</vt:lpstr>
      <vt:lpstr>Ethiopia Malaria Epidemiology</vt:lpstr>
      <vt:lpstr>Important milestones in the control of malaria</vt:lpstr>
      <vt:lpstr>Important milestones in the control of malaria in Ethiopia</vt:lpstr>
      <vt:lpstr>Slide 10</vt:lpstr>
      <vt:lpstr>Achievements</vt:lpstr>
      <vt:lpstr>Slide 12</vt:lpstr>
      <vt:lpstr>Key Malaria Control Goals and Targets</vt:lpstr>
      <vt:lpstr>Key Malaria Control Goals and Targets </vt:lpstr>
      <vt:lpstr>Major Achievements: Diagnosis and Treatment</vt:lpstr>
      <vt:lpstr>Slide 16</vt:lpstr>
      <vt:lpstr>Major Achievements: LLINs</vt:lpstr>
      <vt:lpstr>Net ownership and percentage of HH that received IRS - MIS 2007 </vt:lpstr>
      <vt:lpstr>Net utilization – Children - MIS 2007 </vt:lpstr>
      <vt:lpstr>Net utilization – Pregnant Mothers - MIS 2007 </vt:lpstr>
      <vt:lpstr>Current Intervention Coverage Summary– MIS 2007 </vt:lpstr>
      <vt:lpstr>Slide 22</vt:lpstr>
      <vt:lpstr>IMPACTS on Disease burden</vt:lpstr>
      <vt:lpstr>Slide 24</vt:lpstr>
      <vt:lpstr>Slide 25</vt:lpstr>
      <vt:lpstr>Slide 26</vt:lpstr>
      <vt:lpstr>Malaria Epidemics Recorded, Ethiopia  (July 2000 – June 2008)</vt:lpstr>
      <vt:lpstr>Malaria Burden</vt:lpstr>
      <vt:lpstr>Future Direction</vt:lpstr>
      <vt:lpstr>The Strategic Plan </vt:lpstr>
      <vt:lpstr>1. Vision and Goals </vt:lpstr>
      <vt:lpstr>Framework</vt:lpstr>
      <vt:lpstr>Why now?</vt:lpstr>
      <vt:lpstr>Malaria distribution and status of intervention</vt:lpstr>
      <vt:lpstr>Why now?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 of the Revised Malaria Diagnosis and Treatment Guideline</dc:title>
  <dc:creator>MOH</dc:creator>
  <cp:lastModifiedBy>User</cp:lastModifiedBy>
  <cp:revision>173</cp:revision>
  <dcterms:created xsi:type="dcterms:W3CDTF">2004-08-20T06:54:13Z</dcterms:created>
  <dcterms:modified xsi:type="dcterms:W3CDTF">2011-02-04T11:45:11Z</dcterms:modified>
</cp:coreProperties>
</file>