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7" r:id="rId3"/>
    <p:sldId id="257" r:id="rId4"/>
    <p:sldId id="258" r:id="rId5"/>
    <p:sldId id="259" r:id="rId6"/>
    <p:sldId id="261" r:id="rId7"/>
    <p:sldId id="262" r:id="rId8"/>
    <p:sldId id="263" r:id="rId9"/>
    <p:sldId id="264" r:id="rId10"/>
    <p:sldId id="265" r:id="rId11"/>
    <p:sldId id="268" r:id="rId12"/>
    <p:sldId id="269" r:id="rId13"/>
    <p:sldId id="275" r:id="rId14"/>
    <p:sldId id="272" r:id="rId15"/>
    <p:sldId id="273" r:id="rId16"/>
    <p:sldId id="278" r:id="rId17"/>
    <p:sldId id="279" r:id="rId18"/>
    <p:sldId id="274" r:id="rId19"/>
    <p:sldId id="276" r:id="rId2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94" y="-3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0C61F1B4-AAA7-4682-BA28-BE1E1637ED56}" type="datetimeFigureOut">
              <a:rPr lang="en-US" smtClean="0"/>
              <a:pPr/>
              <a:t>2/7/2011</a:t>
            </a:fld>
            <a:endParaRPr lang="en-US"/>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AC058E71-170E-48E3-A6BD-CABD21795B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C058E71-170E-48E3-A6BD-CABD21795B7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17122F5-1737-4CC7-891E-6864E11F9170}" type="datetimeFigureOut">
              <a:rPr lang="en-US" smtClean="0"/>
              <a:pPr/>
              <a:t>2/7/2011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62A1E9-5926-40E0-90ED-1F62BE0097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7122F5-1737-4CC7-891E-6864E11F9170}"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7122F5-1737-4CC7-891E-6864E11F9170}"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7122F5-1737-4CC7-891E-6864E11F9170}"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7122F5-1737-4CC7-891E-6864E11F9170}"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62A1E9-5926-40E0-90ED-1F62BE0097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7122F5-1737-4CC7-891E-6864E11F9170}"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7122F5-1737-4CC7-891E-6864E11F9170}" type="datetimeFigureOut">
              <a:rPr lang="en-US" smtClean="0"/>
              <a:pPr/>
              <a:t>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7122F5-1737-4CC7-891E-6864E11F9170}" type="datetimeFigureOut">
              <a:rPr lang="en-US" smtClean="0"/>
              <a:pPr/>
              <a:t>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22F5-1737-4CC7-891E-6864E11F9170}" type="datetimeFigureOut">
              <a:rPr lang="en-US" smtClean="0"/>
              <a:pPr/>
              <a:t>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7122F5-1737-4CC7-891E-6864E11F9170}"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62A1E9-5926-40E0-90ED-1F62BE0097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7122F5-1737-4CC7-891E-6864E11F9170}"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62A1E9-5926-40E0-90ED-1F62BE00970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7122F5-1737-4CC7-891E-6864E11F9170}" type="datetimeFigureOut">
              <a:rPr lang="en-US" smtClean="0"/>
              <a:pPr/>
              <a:t>2/7/2011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62A1E9-5926-40E0-90ED-1F62BE00970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b="1" dirty="0"/>
              <a:t>Partnership for Prevention and care Africa Health Conference</a:t>
            </a:r>
            <a:r>
              <a:rPr lang="en-US" sz="2400" dirty="0"/>
              <a:t/>
            </a:r>
            <a:br>
              <a:rPr lang="en-US" sz="2400" dirty="0"/>
            </a:br>
            <a:r>
              <a:rPr lang="en-US" sz="2400" b="1" dirty="0"/>
              <a:t>The World Bank’s contribution to Ethiopia and other African countries to achieve the health related MDGs </a:t>
            </a:r>
            <a:endParaRPr lang="en-US" sz="2400" dirty="0"/>
          </a:p>
        </p:txBody>
      </p:sp>
      <p:sp>
        <p:nvSpPr>
          <p:cNvPr id="3" name="Subtitle 2"/>
          <p:cNvSpPr>
            <a:spLocks noGrp="1"/>
          </p:cNvSpPr>
          <p:nvPr>
            <p:ph type="subTitle" idx="1"/>
          </p:nvPr>
        </p:nvSpPr>
        <p:spPr/>
        <p:txBody>
          <a:bodyPr>
            <a:normAutofit/>
          </a:bodyPr>
          <a:lstStyle/>
          <a:p>
            <a:r>
              <a:rPr lang="en-US" sz="2000" b="1" dirty="0" err="1" smtClean="0"/>
              <a:t>Gebreselassie</a:t>
            </a:r>
            <a:r>
              <a:rPr lang="en-US" sz="2000" b="1" dirty="0" smtClean="0"/>
              <a:t> </a:t>
            </a:r>
            <a:r>
              <a:rPr lang="en-US" sz="2000" b="1" dirty="0" err="1" smtClean="0"/>
              <a:t>Okubagzhi</a:t>
            </a:r>
            <a:r>
              <a:rPr lang="en-US" sz="2000" b="1" dirty="0" smtClean="0"/>
              <a:t>, Dr. med</a:t>
            </a:r>
          </a:p>
          <a:p>
            <a:r>
              <a:rPr lang="en-US" sz="2000" b="1" dirty="0" smtClean="0"/>
              <a:t>Senior Health and HIV/AIDS Specialist</a:t>
            </a:r>
          </a:p>
          <a:p>
            <a:r>
              <a:rPr lang="en-US" sz="2000" b="1" dirty="0" smtClean="0"/>
              <a:t>World Bank, Consultant</a:t>
            </a:r>
            <a:endParaRPr 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 Historical Perspective Conti….</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Similarly, the history of Human Resource Development goes back to the 1950s, When the British Red Cross and the then United Nation’s Relief and Rehabilitation Administration (UNRRA) supported the training of auxiliary health workers and sanitary inspectors respectively, and sent ten students for physician training of 6-8 years in Kampala, </a:t>
            </a:r>
            <a:r>
              <a:rPr lang="en-US" dirty="0" err="1"/>
              <a:t>Alexanderia</a:t>
            </a:r>
            <a:r>
              <a:rPr lang="en-US" dirty="0"/>
              <a:t> and Beirut. </a:t>
            </a:r>
            <a:endParaRPr lang="en-US" dirty="0" smtClean="0"/>
          </a:p>
          <a:p>
            <a:pPr lvl="0"/>
            <a:r>
              <a:rPr lang="en-US" dirty="0" smtClean="0"/>
              <a:t>The Ethiopian </a:t>
            </a:r>
            <a:r>
              <a:rPr lang="en-US" dirty="0"/>
              <a:t>Red Cross Society established a School of Nursing in 1949 and operated a blood bank being a sole provider and a living example of privately delivered but governmentally funded model of Public-private Partnership.</a:t>
            </a:r>
          </a:p>
          <a:p>
            <a:pPr lvl="0"/>
            <a:r>
              <a:rPr lang="en-US" dirty="0"/>
              <a:t>The Norwegian missionaries have a long history of health service provision in the country and used to  run </a:t>
            </a:r>
            <a:r>
              <a:rPr lang="en-US" dirty="0" err="1"/>
              <a:t>Yirgalem</a:t>
            </a:r>
            <a:r>
              <a:rPr lang="en-US" dirty="0"/>
              <a:t>, </a:t>
            </a:r>
            <a:r>
              <a:rPr lang="en-US" dirty="0" err="1"/>
              <a:t>Arbaminch</a:t>
            </a:r>
            <a:r>
              <a:rPr lang="en-US" dirty="0"/>
              <a:t> and </a:t>
            </a:r>
            <a:r>
              <a:rPr lang="en-US" dirty="0" err="1"/>
              <a:t>Gidole</a:t>
            </a:r>
            <a:r>
              <a:rPr lang="en-US" dirty="0"/>
              <a:t> Hospitals and </a:t>
            </a:r>
            <a:r>
              <a:rPr lang="en-US" dirty="0" smtClean="0"/>
              <a:t>were engaged in the training </a:t>
            </a:r>
            <a:r>
              <a:rPr lang="en-US" dirty="0"/>
              <a:t>of frontline health Workers.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Health and Medical Care in Ethiopia</a:t>
            </a:r>
            <a:r>
              <a:rPr lang="en-US" dirty="0"/>
              <a:t/>
            </a:r>
            <a:br>
              <a:rPr lang="en-US" dirty="0"/>
            </a:br>
            <a:r>
              <a:rPr lang="en-US" b="1" i="1" dirty="0"/>
              <a:t>The Health sector</a:t>
            </a:r>
            <a:endParaRPr lang="en-US" dirty="0"/>
          </a:p>
        </p:txBody>
      </p:sp>
      <p:sp>
        <p:nvSpPr>
          <p:cNvPr id="3" name="Content Placeholder 2"/>
          <p:cNvSpPr>
            <a:spLocks noGrp="1"/>
          </p:cNvSpPr>
          <p:nvPr>
            <p:ph idx="1"/>
          </p:nvPr>
        </p:nvSpPr>
        <p:spPr/>
        <p:txBody>
          <a:bodyPr/>
          <a:lstStyle/>
          <a:p>
            <a:r>
              <a:rPr lang="en-US" dirty="0"/>
              <a:t>The history of Government organized medical services can be traced to the establishment of the first hospital (</a:t>
            </a:r>
            <a:r>
              <a:rPr lang="en-US" dirty="0" err="1"/>
              <a:t>Menilik</a:t>
            </a:r>
            <a:r>
              <a:rPr lang="en-US" dirty="0"/>
              <a:t> II Hospital) in </a:t>
            </a:r>
            <a:r>
              <a:rPr lang="en-US" dirty="0" smtClean="0"/>
              <a:t>1909</a:t>
            </a:r>
            <a:r>
              <a:rPr lang="en-US" dirty="0"/>
              <a:t>. A number of hospitals and clinics were established since then. When the Ministry of Public Health was established in 1947, there were 46 hospitals  with 3400 beds and 92 clinics , 106 physicians (only two of them were Ethiopians) and  88 nurses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a:t>Number of Health Facilities and health workers  </a:t>
            </a:r>
            <a:endParaRPr lang="en-US" dirty="0"/>
          </a:p>
          <a:p>
            <a:pPr>
              <a:buNone/>
            </a:pPr>
            <a:r>
              <a:rPr lang="en-US" dirty="0"/>
              <a:t> </a:t>
            </a:r>
          </a:p>
          <a:p>
            <a:r>
              <a:rPr lang="en-US" dirty="0"/>
              <a:t>According to the information in the HSDP IV document, in 2009/2010 there were:</a:t>
            </a:r>
          </a:p>
          <a:p>
            <a:r>
              <a:rPr lang="en-US" dirty="0"/>
              <a:t> </a:t>
            </a:r>
          </a:p>
          <a:p>
            <a:r>
              <a:rPr lang="en-US" dirty="0"/>
              <a:t>                 				HSDP I (1994 E.C)*	</a:t>
            </a:r>
            <a:r>
              <a:rPr lang="en-US" dirty="0" smtClean="0"/>
              <a:t>HSDP </a:t>
            </a:r>
            <a:r>
              <a:rPr lang="en-US" dirty="0"/>
              <a:t>III (2001 E.C)*</a:t>
            </a:r>
          </a:p>
          <a:p>
            <a:r>
              <a:rPr lang="en-US" dirty="0"/>
              <a:t>Health Posts				</a:t>
            </a:r>
            <a:r>
              <a:rPr lang="en-US" dirty="0" smtClean="0"/>
              <a:t>76</a:t>
            </a:r>
            <a:r>
              <a:rPr lang="en-US" dirty="0"/>
              <a:t>			14416</a:t>
            </a:r>
          </a:p>
          <a:p>
            <a:r>
              <a:rPr lang="en-US" dirty="0"/>
              <a:t>Health Centers 			            </a:t>
            </a:r>
            <a:r>
              <a:rPr lang="en-US" dirty="0" smtClean="0"/>
              <a:t>        412</a:t>
            </a:r>
            <a:r>
              <a:rPr lang="en-US" dirty="0"/>
              <a:t>			   2689</a:t>
            </a:r>
          </a:p>
          <a:p>
            <a:r>
              <a:rPr lang="en-US" dirty="0"/>
              <a:t>Hospitals				 </a:t>
            </a:r>
            <a:r>
              <a:rPr lang="en-US" dirty="0" smtClean="0"/>
              <a:t>87</a:t>
            </a:r>
            <a:r>
              <a:rPr lang="en-US" dirty="0"/>
              <a:t>			     195</a:t>
            </a:r>
          </a:p>
          <a:p>
            <a:r>
              <a:rPr lang="en-US" dirty="0"/>
              <a:t>Medical Doctors		</a:t>
            </a:r>
            <a:r>
              <a:rPr lang="en-US" dirty="0" smtClean="0"/>
              <a:t>                                       1888</a:t>
            </a:r>
            <a:r>
              <a:rPr lang="en-US" dirty="0"/>
              <a:t>			   2152</a:t>
            </a:r>
          </a:p>
          <a:p>
            <a:r>
              <a:rPr lang="en-US" dirty="0"/>
              <a:t>Nurses  (not including midwives)	       </a:t>
            </a:r>
            <a:r>
              <a:rPr lang="en-US" dirty="0" smtClean="0"/>
              <a:t>        11,976</a:t>
            </a:r>
            <a:r>
              <a:rPr lang="en-US" dirty="0"/>
              <a:t>		             </a:t>
            </a:r>
            <a:r>
              <a:rPr lang="en-US" dirty="0" smtClean="0"/>
              <a:t>         20,109</a:t>
            </a:r>
            <a:endParaRPr lang="en-US" dirty="0"/>
          </a:p>
          <a:p>
            <a:r>
              <a:rPr lang="en-US" dirty="0"/>
              <a:t>Midwives 				</a:t>
            </a:r>
            <a:r>
              <a:rPr lang="en-US" dirty="0" smtClean="0"/>
              <a:t>862</a:t>
            </a:r>
            <a:r>
              <a:rPr lang="en-US" dirty="0"/>
              <a:t>			   1379</a:t>
            </a:r>
          </a:p>
          <a:p>
            <a:r>
              <a:rPr lang="en-US" dirty="0"/>
              <a:t>Health Officers			    	  30			   3760</a:t>
            </a:r>
          </a:p>
          <a:p>
            <a:pPr lvl="0">
              <a:buNone/>
            </a:pPr>
            <a:r>
              <a:rPr lang="en-US" dirty="0" smtClean="0"/>
              <a:t>*Ethiopian </a:t>
            </a:r>
            <a:r>
              <a:rPr lang="en-US" dirty="0"/>
              <a:t>Calendar </a:t>
            </a:r>
            <a:r>
              <a:rPr lang="en-US" dirty="0" smtClean="0"/>
              <a:t>year</a:t>
            </a:r>
          </a:p>
          <a:p>
            <a:pPr>
              <a:buNone/>
            </a:pPr>
            <a:r>
              <a:rPr lang="en-US" dirty="0"/>
              <a:t>The above figures indicate massive increase of facilities and health personnel although the increase is modest in some categories of health workers such as medical doctors and midwives. The rural health services have enormously increased since the deployment of two female Health Extension Workers for each </a:t>
            </a:r>
            <a:r>
              <a:rPr lang="en-US" dirty="0" err="1"/>
              <a:t>Kebele</a:t>
            </a:r>
            <a:r>
              <a:rPr lang="en-US" dirty="0"/>
              <a:t> Health Post.  </a:t>
            </a:r>
          </a:p>
          <a:p>
            <a:pPr lvl="0">
              <a:buFont typeface="Arial" charset="0"/>
              <a:buChar char="•"/>
            </a:pPr>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 health Sector Strengthening scheme was adapted and resulted in the expansion of  health facilities which are critical in expanding medical service delivery to unreached areas. </a:t>
            </a:r>
            <a:r>
              <a:rPr lang="en-US" dirty="0" smtClean="0"/>
              <a:t>As </a:t>
            </a:r>
            <a:r>
              <a:rPr lang="en-US" dirty="0"/>
              <a:t>a result of this, </a:t>
            </a:r>
            <a:endParaRPr lang="en-US" dirty="0" smtClean="0"/>
          </a:p>
          <a:p>
            <a:pPr lvl="1"/>
            <a:r>
              <a:rPr lang="en-US" dirty="0" smtClean="0"/>
              <a:t>HCT </a:t>
            </a:r>
            <a:r>
              <a:rPr lang="en-US" dirty="0"/>
              <a:t>providing facilities have increase from 658 in 2004/5 to 2184  in  2009/10. The rate of HIV positivity has declined from 12.5% in 2004/5 to 1.5% in 2009/10.</a:t>
            </a:r>
          </a:p>
          <a:p>
            <a:pPr lvl="1"/>
            <a:r>
              <a:rPr lang="en-US" dirty="0"/>
              <a:t>Concerted efforts by both public and private sectors have led to </a:t>
            </a:r>
            <a:r>
              <a:rPr lang="en-US" dirty="0" smtClean="0"/>
              <a:t>counseling </a:t>
            </a:r>
            <a:r>
              <a:rPr lang="en-US" dirty="0"/>
              <a:t>and testing of 9.4 million people</a:t>
            </a:r>
            <a:r>
              <a:rPr lang="en-US" dirty="0" smtClean="0"/>
              <a:t>;</a:t>
            </a:r>
          </a:p>
          <a:p>
            <a:pPr lvl="1"/>
            <a:r>
              <a:rPr lang="en-US" dirty="0" smtClean="0"/>
              <a:t>providing </a:t>
            </a:r>
            <a:r>
              <a:rPr lang="en-US" dirty="0"/>
              <a:t>support to 104,399 People infected by HIV and 325,201 orphans and Vulnerable Children. </a:t>
            </a:r>
            <a:endParaRPr lang="en-US" dirty="0" smtClean="0"/>
          </a:p>
          <a:p>
            <a:pPr lvl="1"/>
            <a:r>
              <a:rPr lang="en-US" dirty="0" smtClean="0"/>
              <a:t> </a:t>
            </a:r>
            <a:r>
              <a:rPr lang="en-US" dirty="0"/>
              <a:t>Clinics and hospitals operated by the private sector participate actively in the provision of routine counseling and testing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85000" lnSpcReduction="10000"/>
          </a:bodyPr>
          <a:lstStyle/>
          <a:p>
            <a:pPr lvl="0">
              <a:buNone/>
            </a:pPr>
            <a:endParaRPr lang="en-US" sz="4000" b="1" dirty="0" smtClean="0"/>
          </a:p>
          <a:p>
            <a:pPr lvl="1"/>
            <a:r>
              <a:rPr lang="en-US" dirty="0" smtClean="0"/>
              <a:t>At </a:t>
            </a:r>
            <a:r>
              <a:rPr lang="en-US" dirty="0"/>
              <a:t>the end of 2004/5 a total of 8278 patients were </a:t>
            </a:r>
            <a:r>
              <a:rPr lang="en-US" dirty="0" smtClean="0"/>
              <a:t>receiving </a:t>
            </a:r>
            <a:r>
              <a:rPr lang="en-US" dirty="0"/>
              <a:t>ARV treatment out of which only 900 used to get free treatment. </a:t>
            </a:r>
            <a:endParaRPr lang="en-US" dirty="0" smtClean="0"/>
          </a:p>
          <a:p>
            <a:pPr lvl="1"/>
            <a:r>
              <a:rPr lang="en-US" dirty="0" smtClean="0"/>
              <a:t>At </a:t>
            </a:r>
            <a:r>
              <a:rPr lang="en-US" dirty="0"/>
              <a:t>the end of June 2010 cumulative number of patients who have ever started ARV treatment were 268,934 (61.8% coverage of the estimated total number (336,160) of positive patients that require the ARV treatment&gt;), </a:t>
            </a:r>
            <a:r>
              <a:rPr lang="en-US" dirty="0" smtClean="0"/>
              <a:t>in </a:t>
            </a:r>
            <a:r>
              <a:rPr lang="en-US" dirty="0"/>
              <a:t>line with the government measures taken to ensure access to </a:t>
            </a:r>
            <a:r>
              <a:rPr lang="en-US" dirty="0" smtClean="0"/>
              <a:t>universally, </a:t>
            </a:r>
            <a:r>
              <a:rPr lang="en-US" dirty="0"/>
              <a:t>free ARV treatment as of 2004/5 both in government and non-government health facilities. </a:t>
            </a:r>
          </a:p>
          <a:p>
            <a:pPr lvl="1"/>
            <a:r>
              <a:rPr lang="en-US" dirty="0"/>
              <a:t>Among the mothers who were found HIV positive 6990 (53%) have taken </a:t>
            </a:r>
            <a:r>
              <a:rPr lang="en-US" dirty="0" smtClean="0"/>
              <a:t>ARV </a:t>
            </a:r>
            <a:r>
              <a:rPr lang="en-US" dirty="0"/>
              <a:t>prophylaxis .  The prevention of HIV transmission from mother to child during pregnancy, delivery and breast feeding was given serious consideration.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85000" lnSpcReduction="10000"/>
          </a:bodyPr>
          <a:lstStyle/>
          <a:p>
            <a:pPr lvl="0">
              <a:buNone/>
            </a:pPr>
            <a:r>
              <a:rPr lang="en-US" dirty="0"/>
              <a:t>The World Bank Started supporting the health sector  in Ethiopia with its first project of Family Health in 1989 and the total credit amount was US$33 million. </a:t>
            </a:r>
            <a:endParaRPr lang="en-US" dirty="0" smtClean="0"/>
          </a:p>
          <a:p>
            <a:pPr lvl="0">
              <a:buNone/>
            </a:pPr>
            <a:r>
              <a:rPr lang="en-US" dirty="0" smtClean="0"/>
              <a:t>The </a:t>
            </a:r>
            <a:r>
              <a:rPr lang="en-US" dirty="0"/>
              <a:t>Second World Bank Financed Project was HSDPI in 1998 with a total credit of US$100. </a:t>
            </a:r>
            <a:endParaRPr lang="en-US" dirty="0" smtClean="0"/>
          </a:p>
          <a:p>
            <a:pPr lvl="0">
              <a:buNone/>
            </a:pPr>
            <a:r>
              <a:rPr lang="en-US" dirty="0" smtClean="0"/>
              <a:t>HSDP </a:t>
            </a:r>
            <a:r>
              <a:rPr lang="en-US" dirty="0"/>
              <a:t>III was supported by </a:t>
            </a:r>
            <a:r>
              <a:rPr lang="en-US" dirty="0" smtClean="0"/>
              <a:t>the Multi  </a:t>
            </a:r>
            <a:r>
              <a:rPr lang="en-US" dirty="0"/>
              <a:t>Donor Trust Fund </a:t>
            </a:r>
            <a:r>
              <a:rPr lang="en-US" dirty="0" smtClean="0"/>
              <a:t>(MDTF) which was </a:t>
            </a:r>
            <a:r>
              <a:rPr lang="en-US" dirty="0"/>
              <a:t>used to procure drugs, equipment and supplies for </a:t>
            </a:r>
            <a:r>
              <a:rPr lang="en-US" dirty="0" smtClean="0"/>
              <a:t>health </a:t>
            </a:r>
            <a:r>
              <a:rPr lang="en-US" dirty="0"/>
              <a:t>facilities throughout the </a:t>
            </a:r>
            <a:r>
              <a:rPr lang="en-US" dirty="0" smtClean="0"/>
              <a:t>country</a:t>
            </a:r>
          </a:p>
          <a:p>
            <a:pPr lvl="0">
              <a:buNone/>
            </a:pPr>
            <a:r>
              <a:rPr lang="en-US" dirty="0" smtClean="0"/>
              <a:t>Furthermore, the </a:t>
            </a:r>
            <a:r>
              <a:rPr lang="en-US" dirty="0" smtClean="0"/>
              <a:t>W</a:t>
            </a:r>
            <a:r>
              <a:rPr lang="en-US" dirty="0" smtClean="0"/>
              <a:t>orld Bank supports the “Private Sector Development Capacity Building Project” with a total amount of USD 24 million and an additional amount is </a:t>
            </a:r>
            <a:r>
              <a:rPr lang="en-US" smtClean="0"/>
              <a:t>being considered.</a:t>
            </a:r>
            <a:endParaRPr lang="en-US" dirty="0"/>
          </a:p>
          <a:p>
            <a:pPr>
              <a:buNone/>
            </a:pPr>
            <a:r>
              <a:rPr lang="en-US" dirty="0" smtClean="0"/>
              <a:t/>
            </a:r>
            <a:br>
              <a:rPr lang="en-US" dirty="0"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i="1" dirty="0" smtClean="0"/>
              <a:t>HIV/AIDS</a:t>
            </a:r>
          </a:p>
          <a:p>
            <a:pPr>
              <a:buNone/>
            </a:pPr>
            <a:endParaRPr lang="en-US" dirty="0" smtClean="0"/>
          </a:p>
          <a:p>
            <a:pPr>
              <a:buNone/>
            </a:pPr>
            <a:r>
              <a:rPr lang="en-US" dirty="0" smtClean="0"/>
              <a:t>The World Bank started the first Multi-</a:t>
            </a:r>
            <a:r>
              <a:rPr lang="en-US" dirty="0" err="1" smtClean="0"/>
              <a:t>SectoraI</a:t>
            </a:r>
            <a:r>
              <a:rPr lang="en-US" dirty="0" smtClean="0"/>
              <a:t> HIV/AIDS Prevention and Control Program initially for two countries  namely Ethiopia and Kenya and support  to other countries followed. </a:t>
            </a:r>
          </a:p>
          <a:p>
            <a:pPr>
              <a:buNone/>
            </a:pPr>
            <a:r>
              <a:rPr lang="en-US" dirty="0" smtClean="0"/>
              <a:t>The first wave of MAPs in Africa were funded  from USD 500 allocated for HIV/AIDS intervention to fight the expanding epidemic. </a:t>
            </a:r>
          </a:p>
          <a:p>
            <a:pPr>
              <a:buNone/>
            </a:pPr>
            <a:r>
              <a:rPr lang="en-US" dirty="0" smtClean="0"/>
              <a:t>When the initial allocation was used up additional resources were allocated for subsequent HIV/AIDS projects.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Bank allocated USD 59.7 million for the first HIV/AIDS project (EMSAP I )  and USD30 million for EMSAP II. </a:t>
            </a:r>
          </a:p>
          <a:p>
            <a:r>
              <a:rPr lang="en-US" dirty="0" smtClean="0"/>
              <a:t>The Bank also supported analytic studies  to understand the level and the factors associated with the HIV epidemic. Indications are the epidemic is showing stabilizing and declining tendency in Ethiopia due to unceasing efforts of the government  and collaboration  of  partners  including the private sector and active community involvement. In addition, the world bank has provided technical and material support to strengthen HIV/AIDS interventions around the business community.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HIV/AIDS </a:t>
            </a:r>
            <a:r>
              <a:rPr lang="en-US" dirty="0"/>
              <a:t>interventions by design provided a broader area of participation by the private sector. A number of CBO, NGO, Associations etc have participated and continue to participate in the implementation, supervision and evaluation of HIV/AIDS interventions. Some are recipients of GF, PEPFAR, bilateral, and multilateral including World Bank funds to mention a few.</a:t>
            </a:r>
          </a:p>
          <a:p>
            <a:pPr lvl="0"/>
            <a:r>
              <a:rPr lang="en-US" dirty="0"/>
              <a:t>The Community Response Component of HIV/AIDS interventions is a mechanism established to scale up HIV/AIDS related interventions among women, youth and other vulnerable groups (MARPs) which show high HIV incidence.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Health and Medical Care in Ethiopia</a:t>
            </a:r>
            <a:r>
              <a:rPr lang="en-US" dirty="0" smtClean="0"/>
              <a:t/>
            </a:r>
            <a:br>
              <a:rPr lang="en-US" dirty="0" smtClean="0"/>
            </a:br>
            <a:r>
              <a:rPr lang="en-US" b="1" i="1" dirty="0" smtClean="0"/>
              <a:t>The Health sector </a:t>
            </a:r>
            <a:r>
              <a:rPr lang="en-US" b="1" i="1" dirty="0" err="1" smtClean="0"/>
              <a:t>conti</a:t>
            </a:r>
            <a:r>
              <a:rPr lang="en-US" b="1" i="1" dirty="0" smtClean="0"/>
              <a:t>…</a:t>
            </a:r>
            <a:endParaRPr lang="en-US" dirty="0"/>
          </a:p>
        </p:txBody>
      </p:sp>
      <p:sp>
        <p:nvSpPr>
          <p:cNvPr id="3" name="Content Placeholder 2"/>
          <p:cNvSpPr>
            <a:spLocks noGrp="1"/>
          </p:cNvSpPr>
          <p:nvPr>
            <p:ph idx="1"/>
          </p:nvPr>
        </p:nvSpPr>
        <p:spPr/>
        <p:txBody>
          <a:bodyPr>
            <a:normAutofit fontScale="77500" lnSpcReduction="20000"/>
          </a:bodyPr>
          <a:lstStyle/>
          <a:p>
            <a:pPr lvl="0">
              <a:buNone/>
            </a:pPr>
            <a:r>
              <a:rPr lang="en-US" sz="4000" b="1" dirty="0" smtClean="0"/>
              <a:t>Conclusions</a:t>
            </a:r>
          </a:p>
          <a:p>
            <a:pPr lvl="0"/>
            <a:r>
              <a:rPr lang="en-US" dirty="0" smtClean="0"/>
              <a:t>Historically </a:t>
            </a:r>
            <a:r>
              <a:rPr lang="en-US" dirty="0"/>
              <a:t>the Private sector has played a pioneering  role in the  introduction of modern medicine in Ethiopia even before the establishment of a  government health management structure. </a:t>
            </a:r>
          </a:p>
          <a:p>
            <a:pPr lvl="0"/>
            <a:r>
              <a:rPr lang="en-US" dirty="0"/>
              <a:t>The initiation of  PHC strategy, Millennium Development Goals, </a:t>
            </a:r>
            <a:r>
              <a:rPr lang="en-US" dirty="0" err="1"/>
              <a:t>Multisectoral</a:t>
            </a:r>
            <a:r>
              <a:rPr lang="en-US" dirty="0"/>
              <a:t> HIV/AIDS and IHP </a:t>
            </a:r>
            <a:r>
              <a:rPr lang="en-US" dirty="0" smtClean="0"/>
              <a:t>demanded </a:t>
            </a:r>
            <a:r>
              <a:rPr lang="en-US" dirty="0"/>
              <a:t>the enhancement of Public-Private partnership to achieve their objectives. </a:t>
            </a:r>
          </a:p>
          <a:p>
            <a:pPr lvl="0"/>
            <a:r>
              <a:rPr lang="en-US" dirty="0"/>
              <a:t>Given the present implementation status, the country is on track to meet most of the MDGs and may take a special effort to reach the Maternal Mortality MDG by 2015. </a:t>
            </a:r>
          </a:p>
          <a:p>
            <a:pPr lvl="0"/>
            <a:r>
              <a:rPr lang="en-US" dirty="0"/>
              <a:t>World Bank was actively involved in supporting the health sector including MDGs in Ethiopia and engaged in advocacy to enhance Public-Private Partnership..  </a:t>
            </a:r>
          </a:p>
          <a:p>
            <a:pPr lvl="0"/>
            <a:r>
              <a:rPr lang="en-US" dirty="0"/>
              <a:t>In Ethiopia health and medical care services have expanded and </a:t>
            </a:r>
            <a:r>
              <a:rPr lang="en-US" smtClean="0"/>
              <a:t>are contributing </a:t>
            </a:r>
            <a:r>
              <a:rPr lang="en-US" dirty="0"/>
              <a:t>significantly to the achievement of MDG.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World Bank Support to </a:t>
            </a:r>
            <a:r>
              <a:rPr lang="en-US" dirty="0" err="1" smtClean="0"/>
              <a:t>Healh</a:t>
            </a:r>
            <a:r>
              <a:rPr lang="en-US" dirty="0" smtClean="0"/>
              <a:t> Development in Africa</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World Bank has for years been supporting African Countries to improve the health status of their populations using different instruments. The support took the form of technical assistance, material and financial support</a:t>
            </a:r>
          </a:p>
          <a:p>
            <a:pPr lvl="0"/>
            <a:r>
              <a:rPr lang="en-US" dirty="0" smtClean="0"/>
              <a:t>The world Bank strongly supports the MDGs and made available funds to countries to accelerate the implementation of MDGs  based on the belief that achievement of MDGs will facilitate the improvement of Health status of  populations in general and the poor in particular.</a:t>
            </a:r>
          </a:p>
          <a:p>
            <a:pPr lvl="0"/>
            <a:r>
              <a:rPr lang="en-US" dirty="0" smtClean="0"/>
              <a:t>The World Bank support is usually based on proper assessment of needs and changing environments.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A Changing African Context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smtClean="0"/>
              <a:t>Economic </a:t>
            </a:r>
            <a:r>
              <a:rPr lang="en-US" dirty="0"/>
              <a:t>growth in Africa averaged 5 percent per year in the past decade</a:t>
            </a:r>
            <a:endParaRPr lang="en-US" sz="2400" dirty="0"/>
          </a:p>
          <a:p>
            <a:pPr lvl="0"/>
            <a:r>
              <a:rPr lang="en-US" dirty="0"/>
              <a:t>Poverty rate has been falling by 1 percent per year</a:t>
            </a:r>
            <a:endParaRPr lang="en-US" sz="2400" dirty="0"/>
          </a:p>
          <a:p>
            <a:pPr lvl="0"/>
            <a:r>
              <a:rPr lang="en-US" dirty="0"/>
              <a:t>Private sector is attracting more investment</a:t>
            </a:r>
            <a:endParaRPr lang="en-US" sz="2400" dirty="0"/>
          </a:p>
          <a:p>
            <a:pPr lvl="0"/>
            <a:r>
              <a:rPr lang="en-US" dirty="0"/>
              <a:t>Robust market oriented, pro-poor reforms</a:t>
            </a:r>
            <a:endParaRPr lang="en-US" sz="2400" dirty="0"/>
          </a:p>
          <a:p>
            <a:pPr lvl="0"/>
            <a:r>
              <a:rPr lang="en-US" i="1" dirty="0"/>
              <a:t>Africa on the brink of an economic takeoff</a:t>
            </a:r>
            <a:endParaRPr lang="en-US" sz="2400" dirty="0"/>
          </a:p>
          <a:p>
            <a:pPr lvl="0"/>
            <a:r>
              <a:rPr lang="en-US" dirty="0"/>
              <a:t>Greater diversity among countries:</a:t>
            </a:r>
            <a:endParaRPr lang="en-US" sz="2400" dirty="0"/>
          </a:p>
          <a:p>
            <a:pPr lvl="1"/>
            <a:r>
              <a:rPr lang="en-US" dirty="0"/>
              <a:t>Middle income countries increasing – from IDA to IBRD</a:t>
            </a:r>
            <a:endParaRPr lang="en-US" sz="2000" dirty="0"/>
          </a:p>
          <a:p>
            <a:pPr lvl="1"/>
            <a:r>
              <a:rPr lang="en-US" dirty="0"/>
              <a:t>Fragile states: lack of security, low capacity, humanitarian needs</a:t>
            </a:r>
            <a:endParaRPr lang="en-US" sz="2000"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successes </a:t>
            </a:r>
            <a:r>
              <a:rPr lang="en-US" dirty="0"/>
              <a:t>in health</a:t>
            </a:r>
          </a:p>
        </p:txBody>
      </p:sp>
      <p:sp>
        <p:nvSpPr>
          <p:cNvPr id="3" name="Content Placeholder 2"/>
          <p:cNvSpPr>
            <a:spLocks noGrp="1"/>
          </p:cNvSpPr>
          <p:nvPr>
            <p:ph idx="1"/>
          </p:nvPr>
        </p:nvSpPr>
        <p:spPr/>
        <p:txBody>
          <a:bodyPr>
            <a:normAutofit lnSpcReduction="10000"/>
          </a:bodyPr>
          <a:lstStyle/>
          <a:p>
            <a:pPr lvl="1"/>
            <a:r>
              <a:rPr lang="en-US" dirty="0"/>
              <a:t>Child mortality reduced from 180 to 129 (2009-2010)</a:t>
            </a:r>
            <a:endParaRPr lang="en-US" sz="2000" dirty="0"/>
          </a:p>
          <a:p>
            <a:pPr lvl="1"/>
            <a:r>
              <a:rPr lang="en-US" dirty="0"/>
              <a:t>Maternal mortality declined between 40 and 50% from 1990-2008.</a:t>
            </a:r>
            <a:endParaRPr lang="en-US" sz="2000" dirty="0"/>
          </a:p>
          <a:p>
            <a:pPr lvl="1"/>
            <a:r>
              <a:rPr lang="en-US" dirty="0"/>
              <a:t>HIV prevalence </a:t>
            </a:r>
            <a:r>
              <a:rPr lang="en-US" dirty="0" smtClean="0"/>
              <a:t>showed a declining trend in many African countries and </a:t>
            </a:r>
            <a:r>
              <a:rPr lang="en-US" dirty="0"/>
              <a:t>mortality </a:t>
            </a:r>
            <a:r>
              <a:rPr lang="en-US" dirty="0" smtClean="0"/>
              <a:t>due to HIV has shown reduction </a:t>
            </a:r>
            <a:r>
              <a:rPr lang="en-US" dirty="0"/>
              <a:t>since the introduction of ARV Treatment </a:t>
            </a:r>
            <a:endParaRPr lang="en-US" sz="2000" dirty="0"/>
          </a:p>
          <a:p>
            <a:pPr lvl="1"/>
            <a:r>
              <a:rPr lang="en-US" dirty="0"/>
              <a:t>Malaria mortality down, interventions </a:t>
            </a:r>
            <a:r>
              <a:rPr lang="en-US" dirty="0" smtClean="0"/>
              <a:t>up, </a:t>
            </a:r>
            <a:r>
              <a:rPr lang="en-US" dirty="0"/>
              <a:t>rapid progress in scaling up insecticide treated net use among children across all African countries </a:t>
            </a:r>
            <a:endParaRPr lang="en-US" sz="2000" dirty="0"/>
          </a:p>
          <a:p>
            <a:pPr lvl="1"/>
            <a:r>
              <a:rPr lang="en-US" dirty="0"/>
              <a:t>DPT 3 coverage rate has increased with marked difference between countries</a:t>
            </a:r>
            <a:endParaRPr lang="en-US" sz="2000"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Going </a:t>
            </a:r>
            <a:r>
              <a:rPr lang="en-US" b="1" dirty="0" smtClean="0"/>
              <a:t>Forward</a:t>
            </a:r>
            <a:r>
              <a:rPr lang="en-US" dirty="0"/>
              <a:t/>
            </a:r>
            <a:br>
              <a:rPr lang="en-US" dirty="0"/>
            </a:br>
            <a:r>
              <a:rPr lang="en-US" b="1" dirty="0"/>
              <a:t>In lending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the Guiding Principles lead to the following priorities:</a:t>
            </a:r>
            <a:endParaRPr lang="en-US" sz="2800" dirty="0"/>
          </a:p>
          <a:p>
            <a:pPr>
              <a:buNone/>
            </a:pPr>
            <a:endParaRPr lang="en-US" sz="2800" dirty="0"/>
          </a:p>
          <a:p>
            <a:pPr lvl="1"/>
            <a:r>
              <a:rPr lang="en-US" dirty="0"/>
              <a:t>Maintain long-term trend in overall lending for HNP, while continuing recent improvements in existing portfolio quality indicators</a:t>
            </a:r>
            <a:endParaRPr lang="en-US" sz="2400" dirty="0"/>
          </a:p>
          <a:p>
            <a:pPr lvl="1"/>
            <a:r>
              <a:rPr lang="en-US" dirty="0"/>
              <a:t>Invest in health systems for outcomes to strengthen country systems, creating enabling environment for  impact of single-disease partnerships</a:t>
            </a:r>
            <a:endParaRPr lang="en-US" sz="2400" dirty="0"/>
          </a:p>
          <a:p>
            <a:pPr lvl="1"/>
            <a:r>
              <a:rPr lang="en-US" dirty="0"/>
              <a:t>Use innovative approaches such as Results Based Financing to increase the quantity and quality of health services</a:t>
            </a:r>
            <a:endParaRPr lang="en-US" sz="2400" dirty="0"/>
          </a:p>
          <a:p>
            <a:pPr lvl="1"/>
            <a:r>
              <a:rPr lang="en-US" dirty="0"/>
              <a:t>Focus on health systems aspects of priority disease control  and reproductive health interventions, and  expand regional focus in disease control, using recently developed regional framework</a:t>
            </a:r>
            <a:endParaRPr lang="en-US" sz="2400" dirty="0"/>
          </a:p>
          <a:p>
            <a:pPr lvl="1"/>
            <a:r>
              <a:rPr lang="en-US" dirty="0"/>
              <a:t>Expand collaboration with IFC to further expand PPPs</a:t>
            </a:r>
            <a:endParaRPr lang="en-US" sz="2400" dirty="0"/>
          </a:p>
          <a:p>
            <a:pPr lvl="1"/>
            <a:r>
              <a:rPr lang="en-US" dirty="0"/>
              <a:t>Invest in scaling up new technologies in </a:t>
            </a:r>
            <a:r>
              <a:rPr lang="en-US" dirty="0" err="1"/>
              <a:t>eHealth</a:t>
            </a:r>
            <a:r>
              <a:rPr lang="en-US" dirty="0"/>
              <a:t> and </a:t>
            </a:r>
            <a:r>
              <a:rPr lang="en-US" dirty="0" err="1"/>
              <a:t>mHealth</a:t>
            </a:r>
            <a:r>
              <a:rPr lang="en-US" dirty="0"/>
              <a:t> interventions beyond pilot phase</a:t>
            </a:r>
            <a:endParaRPr lang="en-US" sz="24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Going Forward</a:t>
            </a:r>
            <a:br>
              <a:rPr lang="en-US" dirty="0" smtClean="0"/>
            </a:br>
            <a:r>
              <a:rPr lang="en-US" dirty="0" smtClean="0"/>
              <a:t> </a:t>
            </a:r>
            <a:r>
              <a:rPr lang="en-US" b="1" dirty="0"/>
              <a:t>In partnerships,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the Guiding Principles lead to the following priorities:</a:t>
            </a:r>
            <a:endParaRPr lang="en-US" sz="2800" dirty="0"/>
          </a:p>
          <a:p>
            <a:pPr lvl="1"/>
            <a:r>
              <a:rPr lang="en-US" dirty="0"/>
              <a:t>Collaborate with disease and health systems </a:t>
            </a:r>
            <a:r>
              <a:rPr lang="en-US" dirty="0" smtClean="0"/>
              <a:t>partnerships</a:t>
            </a:r>
            <a:r>
              <a:rPr lang="en-US" dirty="0"/>
              <a:t>, and with technical agencies  (UN Specialized Agencies, bilateral institutions) to tap into expertise in disease control, M&amp;E, and country specific knowledge as part of strengthening lending and AAA</a:t>
            </a:r>
            <a:endParaRPr lang="en-US" sz="2400" dirty="0"/>
          </a:p>
          <a:p>
            <a:pPr lvl="1"/>
            <a:r>
              <a:rPr lang="en-US" dirty="0"/>
              <a:t>Internally, expand  collaboration with other sectors and PREM, as well as IFC</a:t>
            </a:r>
            <a:endParaRPr lang="en-US" sz="2400" dirty="0"/>
          </a:p>
          <a:p>
            <a:pPr lvl="1"/>
            <a:r>
              <a:rPr lang="en-US" dirty="0"/>
              <a:t>Strengthen partnerships with Africa based institutions (African Union, NEPAD), as well as regional economic groups, regional health communities (ECSA), and academic and research institutions</a:t>
            </a:r>
            <a:endParaRPr lang="en-US" sz="2400" dirty="0"/>
          </a:p>
          <a:p>
            <a:pPr lvl="1"/>
            <a:r>
              <a:rPr lang="en-US" dirty="0"/>
              <a:t>Develop new partnerships with private sectors in countries (</a:t>
            </a:r>
            <a:r>
              <a:rPr lang="en-US" dirty="0" err="1"/>
              <a:t>ie</a:t>
            </a:r>
            <a:r>
              <a:rPr lang="en-US" dirty="0"/>
              <a:t>, malaria)</a:t>
            </a:r>
            <a:endParaRPr lang="en-US" sz="2400" dirty="0"/>
          </a:p>
          <a:p>
            <a:pPr>
              <a:buNone/>
            </a:pPr>
            <a:r>
              <a:rPr lang="en-US" dirty="0"/>
              <a:t>Work with the International Health Partnership (IHP+) on joint support to single country-led national health strategies, and with the Harmonization for Health in Africa (HHA) partnership to strengthen capacity in areas of health</a:t>
            </a:r>
            <a:endParaRPr lang="en-US" sz="2800"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Going Forward</a:t>
            </a:r>
            <a:br>
              <a:rPr lang="en-US" dirty="0" smtClean="0"/>
            </a:br>
            <a:r>
              <a:rPr lang="en-US" b="1" dirty="0"/>
              <a:t>In knowledge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a:t>the Guiding Principles lead to the following priorities:</a:t>
            </a:r>
            <a:endParaRPr lang="en-US" sz="2800" dirty="0"/>
          </a:p>
          <a:p>
            <a:pPr lvl="1"/>
            <a:r>
              <a:rPr lang="en-US" dirty="0"/>
              <a:t>Built on successful model of Dakar and Nairobi  Hubs in providing just-in time expert technical assistance to countries and Bank teams in areas of health systems strengthening</a:t>
            </a:r>
            <a:endParaRPr lang="en-US" sz="2400" dirty="0"/>
          </a:p>
          <a:p>
            <a:pPr lvl="1"/>
            <a:r>
              <a:rPr lang="en-US" dirty="0"/>
              <a:t>Synthesize and disseminate lessons learned from evaluations of health service delivery innovations implemented in RBF operations</a:t>
            </a:r>
            <a:endParaRPr lang="en-US" sz="2400" dirty="0"/>
          </a:p>
          <a:p>
            <a:pPr lvl="1"/>
            <a:r>
              <a:rPr lang="en-US" dirty="0"/>
              <a:t>Develop capacity  for countries to foster synergies between disease control and health systems</a:t>
            </a:r>
            <a:endParaRPr lang="en-US" sz="2400" dirty="0"/>
          </a:p>
          <a:p>
            <a:pPr lvl="1"/>
            <a:r>
              <a:rPr lang="en-US" dirty="0"/>
              <a:t>Collaborate in </a:t>
            </a:r>
            <a:r>
              <a:rPr lang="en-US" dirty="0" err="1"/>
              <a:t>multisectoral</a:t>
            </a:r>
            <a:r>
              <a:rPr lang="en-US" dirty="0"/>
              <a:t> analyses in areas such as service delivery, governance, population, and nutrition</a:t>
            </a:r>
            <a:endParaRPr lang="en-US" sz="2400" dirty="0"/>
          </a:p>
          <a:p>
            <a:pPr lvl="1"/>
            <a:r>
              <a:rPr lang="en-US" dirty="0"/>
              <a:t>Disseminate and expand work on M&amp;E, including results chains, targets setting, and tools for improving project M&amp;E</a:t>
            </a:r>
            <a:endParaRPr lang="en-US" sz="2400" dirty="0"/>
          </a:p>
          <a:p>
            <a:endParaRPr lang="en-US" sz="28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Going Forward</a:t>
            </a:r>
            <a:br>
              <a:rPr lang="en-US" dirty="0" smtClean="0"/>
            </a:br>
            <a:r>
              <a:rPr lang="en-US" dirty="0" smtClean="0"/>
              <a:t>The Results Framework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i="1" dirty="0"/>
              <a:t>Once priorities are agreed, the Results Framework will provide indicators with benchmarks at three levels:</a:t>
            </a:r>
            <a:endParaRPr lang="en-US" dirty="0"/>
          </a:p>
          <a:p>
            <a:pPr lvl="0"/>
            <a:r>
              <a:rPr lang="en-US" dirty="0"/>
              <a:t>Tier 1: shows country-level development health outcomes. These are determined by the actions in many sectors, the overall macroeconomic environment, and technological change. The Bank, and the HNP sector, contributes to health outcomes, but attribution is not feasible;</a:t>
            </a:r>
          </a:p>
          <a:p>
            <a:pPr lvl="0"/>
            <a:r>
              <a:rPr lang="en-US" dirty="0"/>
              <a:t>Tier 2: shows indicators measuring Bank outputs and outcomes that jointly with the activities of countries and other partners lead to better coverage with interventions that are known to contribute to health outcomes. Where feasible, indicators in this tier will be disaggregated by poverty quintile, urban-rural, and gender;</a:t>
            </a:r>
          </a:p>
          <a:p>
            <a:r>
              <a:rPr lang="en-US" dirty="0"/>
              <a:t>Tier 3 indicators measure the efficiency, quality, and effectiveness of AFTHE activities in lending, analytical work, and partnerships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Short Historical Perspective of Public-Private  Partnership in Ethiopia</a:t>
            </a:r>
            <a:endParaRPr lang="en-US" dirty="0"/>
          </a:p>
        </p:txBody>
      </p:sp>
      <p:sp>
        <p:nvSpPr>
          <p:cNvPr id="3" name="Content Placeholder 2"/>
          <p:cNvSpPr>
            <a:spLocks noGrp="1"/>
          </p:cNvSpPr>
          <p:nvPr>
            <p:ph idx="1"/>
          </p:nvPr>
        </p:nvSpPr>
        <p:spPr/>
        <p:txBody>
          <a:bodyPr>
            <a:normAutofit/>
          </a:bodyPr>
          <a:lstStyle/>
          <a:p>
            <a:r>
              <a:rPr lang="en-US" dirty="0"/>
              <a:t>The history of International partnership within the health sector in Ethiopia can be traced to July, 1896 (Ethiopian calendar) when a Russian Medical Team arrived in Addis Ababa to provide health care for war victims </a:t>
            </a:r>
            <a:r>
              <a:rPr lang="en-US" dirty="0" smtClean="0"/>
              <a:t>during the battle of Adwa. </a:t>
            </a:r>
          </a:p>
          <a:p>
            <a:r>
              <a:rPr lang="en-US" dirty="0" smtClean="0"/>
              <a:t>No </a:t>
            </a:r>
            <a:r>
              <a:rPr lang="en-US" dirty="0"/>
              <a:t>agreement was signed between the provider and recipient country and the sole factor was humanitarian concern and international solidarity. </a:t>
            </a:r>
            <a:r>
              <a:rPr lang="en-US" dirty="0" smtClean="0"/>
              <a:t>T</a:t>
            </a:r>
          </a:p>
          <a:p>
            <a:r>
              <a:rPr lang="en-US" dirty="0" smtClean="0"/>
              <a:t>The </a:t>
            </a:r>
            <a:r>
              <a:rPr lang="en-US" dirty="0"/>
              <a:t>Russians also established a 20-bed provisional hospital at the present site of </a:t>
            </a:r>
            <a:r>
              <a:rPr lang="en-US" dirty="0" err="1"/>
              <a:t>Menilik</a:t>
            </a:r>
            <a:r>
              <a:rPr lang="en-US" dirty="0"/>
              <a:t> II hospital.</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645</TotalTime>
  <Words>1905</Words>
  <Application>Microsoft Office PowerPoint</Application>
  <PresentationFormat>On-screen Show (4:3)</PresentationFormat>
  <Paragraphs>131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Partnership for Prevention and care Africa Health Conference The World Bank’s contribution to Ethiopia and other African countries to achieve the health related MDGs </vt:lpstr>
      <vt:lpstr> World Bank Support to Healh Development in Africa</vt:lpstr>
      <vt:lpstr>A Changing African Context </vt:lpstr>
      <vt:lpstr>African successes in health</vt:lpstr>
      <vt:lpstr>Going Forward In lending</vt:lpstr>
      <vt:lpstr>Going Forward  In partnerships,</vt:lpstr>
      <vt:lpstr>Going Forward In knowledge </vt:lpstr>
      <vt:lpstr>Going Forward The Results Framework </vt:lpstr>
      <vt:lpstr>Short Historical Perspective of Public-Private  Partnership in Ethiopia</vt:lpstr>
      <vt:lpstr>Short Historical Perspective Conti….</vt:lpstr>
      <vt:lpstr>Health and Medical Care in Ethiopia The Health sector</vt:lpstr>
      <vt:lpstr>Health and Medical Care in Ethiopia The Health sector conti…</vt:lpstr>
      <vt:lpstr>Health and Medical Care in Ethiopia The Health sector conti…</vt:lpstr>
      <vt:lpstr>Health and Medical Care in Ethiopia The Health sector conti…</vt:lpstr>
      <vt:lpstr>Health and Medical Care in Ethiopia The Health sector conti…</vt:lpstr>
      <vt:lpstr>  Health and Medical Care in Ethiopia The Health sector conti…</vt:lpstr>
      <vt:lpstr> Health and Medical Care in Ethiopia The Health sector conti…</vt:lpstr>
      <vt:lpstr>Health and Medical Care in Ethiopia The Health sector conti…</vt:lpstr>
      <vt:lpstr>Health and Medical Care in Ethiopia The Health sector conti…</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for Prevention and care Africa Health Conference The World Bank’s contribution to Ethiopia and other African countries to achieve the health related MDGs</dc:title>
  <dc:creator>wb153127</dc:creator>
  <cp:lastModifiedBy>wb153127</cp:lastModifiedBy>
  <cp:revision>37</cp:revision>
  <dcterms:created xsi:type="dcterms:W3CDTF">2011-02-01T08:04:59Z</dcterms:created>
  <dcterms:modified xsi:type="dcterms:W3CDTF">2011-02-07T14:53:22Z</dcterms:modified>
</cp:coreProperties>
</file>